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64" r:id="rId2"/>
  </p:sldMasterIdLst>
  <p:notesMasterIdLst>
    <p:notesMasterId r:id="rId23"/>
  </p:notesMasterIdLst>
  <p:handoutMasterIdLst>
    <p:handoutMasterId r:id="rId24"/>
  </p:handoutMasterIdLst>
  <p:sldIdLst>
    <p:sldId id="943" r:id="rId3"/>
    <p:sldId id="1791" r:id="rId4"/>
    <p:sldId id="1838" r:id="rId5"/>
    <p:sldId id="1839" r:id="rId6"/>
    <p:sldId id="1840" r:id="rId7"/>
    <p:sldId id="1818" r:id="rId8"/>
    <p:sldId id="1821" r:id="rId9"/>
    <p:sldId id="1853" r:id="rId10"/>
    <p:sldId id="1843" r:id="rId11"/>
    <p:sldId id="1851" r:id="rId12"/>
    <p:sldId id="1824" r:id="rId13"/>
    <p:sldId id="1845" r:id="rId14"/>
    <p:sldId id="1847" r:id="rId15"/>
    <p:sldId id="1849" r:id="rId16"/>
    <p:sldId id="1856" r:id="rId17"/>
    <p:sldId id="1857" r:id="rId18"/>
    <p:sldId id="1869" r:id="rId19"/>
    <p:sldId id="1871" r:id="rId20"/>
    <p:sldId id="1863" r:id="rId21"/>
    <p:sldId id="1867" r:id="rId22"/>
  </p:sldIdLst>
  <p:sldSz cx="12192000" cy="6858000"/>
  <p:notesSz cx="6985000" cy="92837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672" userDrawn="1">
          <p15:clr>
            <a:srgbClr val="A4A3A4"/>
          </p15:clr>
        </p15:guide>
        <p15:guide id="2" pos="320" userDrawn="1">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Wood" initials="" lastIdx="23" clrIdx="0"/>
  <p:cmAuthor id="1" name="Martyn Clark" initials="MC"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D25"/>
    <a:srgbClr val="3366FF"/>
    <a:srgbClr val="58865B"/>
    <a:srgbClr val="106B42"/>
    <a:srgbClr val="990033"/>
    <a:srgbClr val="CC9900"/>
    <a:srgbClr val="66CCFF"/>
    <a:srgbClr val="FF0000"/>
    <a:srgbClr val="43848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6418" autoAdjust="0"/>
  </p:normalViewPr>
  <p:slideViewPr>
    <p:cSldViewPr snapToGrid="0">
      <p:cViewPr varScale="1">
        <p:scale>
          <a:sx n="108" d="100"/>
          <a:sy n="108" d="100"/>
        </p:scale>
        <p:origin x="1496" y="192"/>
      </p:cViewPr>
      <p:guideLst>
        <p:guide orient="horz" pos="672"/>
        <p:guide pos="320"/>
      </p:guideLst>
    </p:cSldViewPr>
  </p:slideViewPr>
  <p:outlineViewPr>
    <p:cViewPr>
      <p:scale>
        <a:sx n="33" d="100"/>
        <a:sy n="33" d="100"/>
      </p:scale>
      <p:origin x="0" y="0"/>
    </p:cViewPr>
  </p:outlineViewPr>
  <p:notesTextViewPr>
    <p:cViewPr>
      <p:scale>
        <a:sx n="3" d="2"/>
        <a:sy n="3" d="2"/>
      </p:scale>
      <p:origin x="0" y="0"/>
    </p:cViewPr>
  </p:notesTextViewPr>
  <p:sorterViewPr>
    <p:cViewPr>
      <p:scale>
        <a:sx n="63" d="100"/>
        <a:sy n="63" d="100"/>
      </p:scale>
      <p:origin x="0" y="0"/>
    </p:cViewPr>
  </p:sorterViewPr>
  <p:notesViewPr>
    <p:cSldViewPr snapToGrid="0" snapToObjects="1">
      <p:cViewPr varScale="1">
        <p:scale>
          <a:sx n="115" d="100"/>
          <a:sy n="115" d="100"/>
        </p:scale>
        <p:origin x="4216" y="20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59" name="Rectangle 3"/>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lgn="r">
              <a:defRPr sz="1200">
                <a:latin typeface="Arial" pitchFamily="34" charset="0"/>
                <a:ea typeface="+mn-ea"/>
                <a:cs typeface="+mn-cs"/>
              </a:defRPr>
            </a:lvl1pPr>
          </a:lstStyle>
          <a:p>
            <a:pPr>
              <a:defRPr/>
            </a:pPr>
            <a:endParaRPr lang="en-GB"/>
          </a:p>
        </p:txBody>
      </p:sp>
      <p:sp>
        <p:nvSpPr>
          <p:cNvPr id="301060" name="Rectangle 4"/>
          <p:cNvSpPr>
            <a:spLocks noGrp="1" noChangeArrowheads="1"/>
          </p:cNvSpPr>
          <p:nvPr>
            <p:ph type="ftr" sz="quarter" idx="2"/>
          </p:nvPr>
        </p:nvSpPr>
        <p:spPr bwMode="auto">
          <a:xfrm>
            <a:off x="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61" name="Rectangle 5"/>
          <p:cNvSpPr>
            <a:spLocks noGrp="1" noChangeArrowheads="1"/>
          </p:cNvSpPr>
          <p:nvPr>
            <p:ph type="sldNum" sz="quarter" idx="3"/>
          </p:nvPr>
        </p:nvSpPr>
        <p:spPr bwMode="auto">
          <a:xfrm>
            <a:off x="395605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lgn="r">
              <a:defRPr sz="1200"/>
            </a:lvl1pPr>
          </a:lstStyle>
          <a:p>
            <a:fld id="{C6FFE952-C905-5641-9AE3-C312A2669A50}" type="slidenum">
              <a:rPr lang="en-GB"/>
              <a:pPr/>
              <a:t>‹#›</a:t>
            </a:fld>
            <a:endParaRPr lang="en-GB"/>
          </a:p>
        </p:txBody>
      </p:sp>
    </p:spTree>
    <p:extLst>
      <p:ext uri="{BB962C8B-B14F-4D97-AF65-F5344CB8AC3E}">
        <p14:creationId xmlns:p14="http://schemas.microsoft.com/office/powerpoint/2010/main" val="557703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algn="r" defTabSz="929760">
              <a:defRPr sz="1300">
                <a:latin typeface="Arial" pitchFamily="34" charset="0"/>
                <a:ea typeface="+mn-ea"/>
                <a:cs typeface="+mn-cs"/>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398463" y="696913"/>
            <a:ext cx="6188075" cy="34813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algn="r" defTabSz="928688">
              <a:defRPr sz="1300"/>
            </a:lvl1pPr>
          </a:lstStyle>
          <a:p>
            <a:fld id="{6DF41EAE-E37C-B341-86F0-94D1B2C85E25}" type="slidenum">
              <a:rPr lang="en-US"/>
              <a:pPr/>
              <a:t>‹#›</a:t>
            </a:fld>
            <a:endParaRPr lang="en-US"/>
          </a:p>
        </p:txBody>
      </p:sp>
    </p:spTree>
    <p:extLst>
      <p:ext uri="{BB962C8B-B14F-4D97-AF65-F5344CB8AC3E}">
        <p14:creationId xmlns:p14="http://schemas.microsoft.com/office/powerpoint/2010/main" val="17396342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sz="1000"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2892873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arenR"/>
            </a:pPr>
            <a:r>
              <a:rPr lang="en-US" dirty="0"/>
              <a:t>We’ve been developing a large ensemble</a:t>
            </a:r>
            <a:r>
              <a:rPr lang="en-US" baseline="0" dirty="0"/>
              <a:t> (~350 members) of downscaled meteorology for use in hydrologic modeling</a:t>
            </a:r>
          </a:p>
          <a:p>
            <a:pPr marL="228600" indent="-228600">
              <a:buAutoNum type="arabicParenR"/>
            </a:pPr>
            <a:r>
              <a:rPr lang="en-US" dirty="0"/>
              <a:t>Combining a range of downscaling products</a:t>
            </a:r>
            <a:r>
              <a:rPr lang="en-US" baseline="0" dirty="0"/>
              <a:t> (BCSD, LOCA, ICAR, and a bunch of GARD ensemble members).</a:t>
            </a:r>
          </a:p>
          <a:p>
            <a:pPr marL="228600" indent="-228600">
              <a:buAutoNum type="arabicParenR"/>
            </a:pPr>
            <a:r>
              <a:rPr lang="en-US" baseline="0" dirty="0"/>
              <a:t>The GARD and ICAR members in the results here are driven by the same 50-km WRF dataset</a:t>
            </a:r>
          </a:p>
          <a:p>
            <a:pPr marL="228600" indent="-228600">
              <a:buAutoNum type="arabicParenR"/>
            </a:pPr>
            <a:r>
              <a:rPr lang="en-US" baseline="0" dirty="0"/>
              <a:t>Existing datasets like BCSD and LOCA are taken off the shelf from their respective locations</a:t>
            </a:r>
          </a:p>
        </p:txBody>
      </p:sp>
      <p:sp>
        <p:nvSpPr>
          <p:cNvPr id="4" name="Slide Number Placeholder 3"/>
          <p:cNvSpPr>
            <a:spLocks noGrp="1"/>
          </p:cNvSpPr>
          <p:nvPr>
            <p:ph type="sldNum" sz="quarter" idx="10"/>
          </p:nvPr>
        </p:nvSpPr>
        <p:spPr/>
        <p:txBody>
          <a:bodyPr/>
          <a:lstStyle/>
          <a:p>
            <a:fld id="{6DF41EAE-E37C-B341-86F0-94D1B2C85E25}" type="slidenum">
              <a:rPr lang="en-US" smtClean="0"/>
              <a:pPr/>
              <a:t>11</a:t>
            </a:fld>
            <a:endParaRPr lang="en-US"/>
          </a:p>
        </p:txBody>
      </p:sp>
    </p:spTree>
    <p:extLst>
      <p:ext uri="{BB962C8B-B14F-4D97-AF65-F5344CB8AC3E}">
        <p14:creationId xmlns:p14="http://schemas.microsoft.com/office/powerpoint/2010/main" val="141064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r>
              <a:rPr lang="en-US" baseline="0" dirty="0"/>
              <a:t>I wanted to show a few examples of what we can start to do with this dataset. Disclaimer: we’re just starting to work with the dataset so todays results are just a preview. (Come back next year if you want all the answers)</a:t>
            </a:r>
          </a:p>
          <a:p>
            <a:pPr marL="228600" indent="-228600">
              <a:buAutoNum type="arabicPeriod"/>
            </a:pPr>
            <a:r>
              <a:rPr lang="en-US" baseline="0" dirty="0"/>
              <a:t>This is a </a:t>
            </a:r>
            <a:r>
              <a:rPr lang="en-US" baseline="0" dirty="0" err="1"/>
              <a:t>clustermap</a:t>
            </a:r>
            <a:r>
              <a:rPr lang="en-US" baseline="0" dirty="0"/>
              <a:t>. Basically a heat map, showing change in precipitation for the Yakima River Basin in the PNW. The columns and rows have been arranged such that the methods and GCMs are clustered next to others that have like changes.</a:t>
            </a:r>
          </a:p>
          <a:p>
            <a:pPr marL="228600" indent="-228600">
              <a:buAutoNum type="arabicPeriod"/>
            </a:pPr>
            <a:r>
              <a:rPr lang="en-US" baseline="0" dirty="0"/>
              <a:t>Take away points. There are some big differences here. +/- 10% of current precipitation. You can find that range along either the GCM or DS axis.</a:t>
            </a:r>
          </a:p>
          <a:p>
            <a:pPr marL="228600" indent="-228600">
              <a:buAutoNum type="arabicPeriod"/>
            </a:pPr>
            <a:r>
              <a:rPr lang="en-US" baseline="0" dirty="0"/>
              <a:t>If we isolate along a few GCMs or a few DS methods, we can really see how diverse these change signals can be. </a:t>
            </a:r>
          </a:p>
          <a:p>
            <a:pPr marL="228600" indent="-228600">
              <a:buAutoNum type="arabicPeriod"/>
            </a:pPr>
            <a:r>
              <a:rPr lang="en-US" baseline="0" dirty="0"/>
              <a:t>This leaves us with a few questions:</a:t>
            </a:r>
            <a:r>
              <a:rPr lang="mr-IN" baseline="0" dirty="0"/>
              <a:t>…</a:t>
            </a: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12</a:t>
            </a:fld>
            <a:endParaRPr lang="en-US"/>
          </a:p>
        </p:txBody>
      </p:sp>
    </p:spTree>
    <p:extLst>
      <p:ext uri="{BB962C8B-B14F-4D97-AF65-F5344CB8AC3E}">
        <p14:creationId xmlns:p14="http://schemas.microsoft.com/office/powerpoint/2010/main" val="64574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a:t>1) Obviously,</a:t>
            </a:r>
            <a:r>
              <a:rPr lang="en-US" baseline="0" dirty="0"/>
              <a:t> I’ve just shown you one basin. We’re looking at many more. Here’s an example from the Colorado as well. </a:t>
            </a:r>
          </a:p>
          <a:p>
            <a:r>
              <a:rPr lang="en-US" baseline="0" dirty="0"/>
              <a:t>2) Upon inspection, we can see that the relative position and signs have changed for all of these methods. </a:t>
            </a:r>
          </a:p>
          <a:p>
            <a:r>
              <a:rPr lang="en-US" baseline="0" dirty="0"/>
              <a:t>3) A take away point here is that if we had just looked at BCSD and LOCA, we may have concluded that downscaling methods are not all that important (not all that uncertain)</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13</a:t>
            </a:fld>
            <a:endParaRPr lang="en-US"/>
          </a:p>
        </p:txBody>
      </p:sp>
    </p:spTree>
    <p:extLst>
      <p:ext uri="{BB962C8B-B14F-4D97-AF65-F5344CB8AC3E}">
        <p14:creationId xmlns:p14="http://schemas.microsoft.com/office/powerpoint/2010/main" val="146246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14</a:t>
            </a:fld>
            <a:endParaRPr lang="en-US"/>
          </a:p>
        </p:txBody>
      </p:sp>
    </p:spTree>
    <p:extLst>
      <p:ext uri="{BB962C8B-B14F-4D97-AF65-F5344CB8AC3E}">
        <p14:creationId xmlns:p14="http://schemas.microsoft.com/office/powerpoint/2010/main" val="886455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15</a:t>
            </a:fld>
            <a:endParaRPr lang="en-US"/>
          </a:p>
        </p:txBody>
      </p:sp>
    </p:spTree>
    <p:extLst>
      <p:ext uri="{BB962C8B-B14F-4D97-AF65-F5344CB8AC3E}">
        <p14:creationId xmlns:p14="http://schemas.microsoft.com/office/powerpoint/2010/main" val="3330301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16</a:t>
            </a:fld>
            <a:endParaRPr lang="en-US"/>
          </a:p>
        </p:txBody>
      </p:sp>
    </p:spTree>
    <p:extLst>
      <p:ext uri="{BB962C8B-B14F-4D97-AF65-F5344CB8AC3E}">
        <p14:creationId xmlns:p14="http://schemas.microsoft.com/office/powerpoint/2010/main" val="1789578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17</a:t>
            </a:fld>
            <a:endParaRPr lang="en-US"/>
          </a:p>
        </p:txBody>
      </p:sp>
    </p:spTree>
    <p:extLst>
      <p:ext uri="{BB962C8B-B14F-4D97-AF65-F5344CB8AC3E}">
        <p14:creationId xmlns:p14="http://schemas.microsoft.com/office/powerpoint/2010/main" val="2011886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18</a:t>
            </a:fld>
            <a:endParaRPr lang="en-US"/>
          </a:p>
        </p:txBody>
      </p:sp>
    </p:spTree>
    <p:extLst>
      <p:ext uri="{BB962C8B-B14F-4D97-AF65-F5344CB8AC3E}">
        <p14:creationId xmlns:p14="http://schemas.microsoft.com/office/powerpoint/2010/main" val="3322810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19</a:t>
            </a:fld>
            <a:endParaRPr lang="en-US"/>
          </a:p>
        </p:txBody>
      </p:sp>
    </p:spTree>
    <p:extLst>
      <p:ext uri="{BB962C8B-B14F-4D97-AF65-F5344CB8AC3E}">
        <p14:creationId xmlns:p14="http://schemas.microsoft.com/office/powerpoint/2010/main" val="1753847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20</a:t>
            </a:fld>
            <a:endParaRPr lang="en-US"/>
          </a:p>
        </p:txBody>
      </p:sp>
    </p:spTree>
    <p:extLst>
      <p:ext uri="{BB962C8B-B14F-4D97-AF65-F5344CB8AC3E}">
        <p14:creationId xmlns:p14="http://schemas.microsoft.com/office/powerpoint/2010/main" val="368927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a:t>
            </a:fld>
            <a:endParaRPr lang="en-US"/>
          </a:p>
        </p:txBody>
      </p:sp>
    </p:spTree>
    <p:extLst>
      <p:ext uri="{BB962C8B-B14F-4D97-AF65-F5344CB8AC3E}">
        <p14:creationId xmlns:p14="http://schemas.microsoft.com/office/powerpoint/2010/main" val="105914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3</a:t>
            </a:fld>
            <a:endParaRPr lang="en-US"/>
          </a:p>
        </p:txBody>
      </p:sp>
    </p:spTree>
    <p:extLst>
      <p:ext uri="{BB962C8B-B14F-4D97-AF65-F5344CB8AC3E}">
        <p14:creationId xmlns:p14="http://schemas.microsoft.com/office/powerpoint/2010/main" val="63617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r>
              <a:rPr lang="en-US" dirty="0"/>
              <a:t>Some</a:t>
            </a:r>
            <a:r>
              <a:rPr lang="en-US" baseline="0" dirty="0"/>
              <a:t> of the most c</a:t>
            </a:r>
            <a:r>
              <a:rPr lang="en-US" dirty="0"/>
              <a:t>ommon SD methods only</a:t>
            </a:r>
            <a:r>
              <a:rPr lang="en-US" baseline="0" dirty="0"/>
              <a:t> use GCM precipitation</a:t>
            </a:r>
          </a:p>
          <a:p>
            <a:pPr marL="228600" indent="-228600">
              <a:buAutoNum type="arabicPeriod"/>
            </a:pPr>
            <a:r>
              <a:rPr lang="en-US" baseline="0" dirty="0"/>
              <a:t>The problem is that GCMs don’t do a very good job at representing the spatial distribution of precipitation. Particularly in topographically complex regions)</a:t>
            </a:r>
          </a:p>
          <a:p>
            <a:pPr marL="228600" indent="-228600">
              <a:buAutoNum type="arabicPeriod"/>
            </a:pPr>
            <a:r>
              <a:rPr lang="en-US" baseline="0" dirty="0"/>
              <a:t>Example of a sample GCM putting precipitation east of the Rockies compared to the high-resolution WRF simulation</a:t>
            </a:r>
          </a:p>
          <a:p>
            <a:pPr marL="228600" indent="-228600">
              <a:buAutoNum type="arabicPeriod"/>
            </a:pPr>
            <a:r>
              <a:rPr lang="en-US" baseline="0" dirty="0"/>
              <a:t>Typical statistical downscaling methods end up rescaling GCM precipitation.</a:t>
            </a:r>
          </a:p>
          <a:p>
            <a:pPr marL="228600" indent="-228600">
              <a:buAutoNum type="arabicPeriod"/>
            </a:pPr>
            <a:r>
              <a:rPr lang="en-US" baseline="0" dirty="0"/>
              <a:t>This leads to change signals that look a lot like the driving GCM but ignore some physical processes (for example how topography may influence how changes in </a:t>
            </a:r>
            <a:r>
              <a:rPr lang="en-US" baseline="0" dirty="0" err="1"/>
              <a:t>precip</a:t>
            </a:r>
            <a:r>
              <a:rPr lang="en-US" baseline="0" dirty="0"/>
              <a:t> are distributed)</a:t>
            </a:r>
          </a:p>
        </p:txBody>
      </p:sp>
      <p:sp>
        <p:nvSpPr>
          <p:cNvPr id="4" name="Slide Number Placeholder 3"/>
          <p:cNvSpPr>
            <a:spLocks noGrp="1"/>
          </p:cNvSpPr>
          <p:nvPr>
            <p:ph type="sldNum" sz="quarter" idx="10"/>
          </p:nvPr>
        </p:nvSpPr>
        <p:spPr/>
        <p:txBody>
          <a:bodyPr/>
          <a:lstStyle/>
          <a:p>
            <a:fld id="{6DF41EAE-E37C-B341-86F0-94D1B2C85E25}" type="slidenum">
              <a:rPr lang="en-US" smtClean="0"/>
              <a:pPr/>
              <a:t>4</a:t>
            </a:fld>
            <a:endParaRPr lang="en-US"/>
          </a:p>
        </p:txBody>
      </p:sp>
    </p:spTree>
    <p:extLst>
      <p:ext uri="{BB962C8B-B14F-4D97-AF65-F5344CB8AC3E}">
        <p14:creationId xmlns:p14="http://schemas.microsoft.com/office/powerpoint/2010/main" val="7652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indent="-228600">
              <a:buAutoNum type="arabicPeriod"/>
            </a:pPr>
            <a:r>
              <a:rPr lang="en-US" dirty="0"/>
              <a:t>A comparison of typical</a:t>
            </a:r>
            <a:r>
              <a:rPr lang="en-US" baseline="0" dirty="0"/>
              <a:t> statistical downscaling methods may lead one to believe that all these methods do a good job reproducing historical climate.</a:t>
            </a:r>
          </a:p>
          <a:p>
            <a:pPr marL="228600" indent="-228600">
              <a:buAutoNum type="arabicPeriod"/>
            </a:pPr>
            <a:r>
              <a:rPr lang="en-US" baseline="0" dirty="0"/>
              <a:t>However, this is actually a pretty low bar when these datasets are post-processed using tools like quantile mapping.</a:t>
            </a:r>
          </a:p>
          <a:p>
            <a:pPr marL="228600" indent="-228600">
              <a:buAutoNum type="arabicPeriod"/>
            </a:pPr>
            <a:r>
              <a:rPr lang="en-US" baseline="0" dirty="0"/>
              <a:t>As an example of how easy this is, in the bot. left part of the screen, I’m showing a map of spatially correlated random noise. If I quantile map this dataset I get something that looks sort-of like weather. In fact, if do this for many </a:t>
            </a:r>
            <a:r>
              <a:rPr lang="en-US" baseline="0" dirty="0" err="1"/>
              <a:t>timesteps</a:t>
            </a:r>
            <a:r>
              <a:rPr lang="en-US" baseline="0" dirty="0"/>
              <a:t>, we get a climate that looks just like the training/observation dataset. Of course, this is by construction.</a:t>
            </a:r>
          </a:p>
          <a:p>
            <a:pPr marL="228600" indent="-228600">
              <a:buAutoNum type="arabicPeriod"/>
            </a:pPr>
            <a:r>
              <a:rPr lang="en-US" baseline="0" dirty="0"/>
              <a:t>We have to be careful that we aren’t stepping into the garbage in- garbage out problem.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5</a:t>
            </a:fld>
            <a:endParaRPr lang="en-US"/>
          </a:p>
        </p:txBody>
      </p:sp>
    </p:spTree>
    <p:extLst>
      <p:ext uri="{BB962C8B-B14F-4D97-AF65-F5344CB8AC3E}">
        <p14:creationId xmlns:p14="http://schemas.microsoft.com/office/powerpoint/2010/main" val="80390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a:t>1)</a:t>
            </a:r>
            <a:r>
              <a:rPr lang="en-US" baseline="0" dirty="0"/>
              <a:t> Ethan introduced the notion of a “</a:t>
            </a:r>
            <a:r>
              <a:rPr lang="en-US" sz="1200" b="0" i="0" kern="1200" dirty="0">
                <a:solidFill>
                  <a:schemeClr val="tx1"/>
                </a:solidFill>
                <a:effectLst/>
                <a:latin typeface="Arial" pitchFamily="34" charset="0"/>
                <a:ea typeface="ＭＳ Ｐゴシック" charset="0"/>
                <a:cs typeface="+mn-cs"/>
              </a:rPr>
              <a:t>Conceptual Divide in Downscaling” between statistical methods and full physics regional</a:t>
            </a:r>
            <a:r>
              <a:rPr lang="en-US" sz="1200" b="0" i="0" kern="1200" baseline="0" dirty="0">
                <a:solidFill>
                  <a:schemeClr val="tx1"/>
                </a:solidFill>
                <a:effectLst/>
                <a:latin typeface="Arial" pitchFamily="34" charset="0"/>
                <a:ea typeface="ＭＳ Ｐゴシック" charset="0"/>
                <a:cs typeface="+mn-cs"/>
              </a:rPr>
              <a:t> climate models.</a:t>
            </a:r>
          </a:p>
          <a:p>
            <a:r>
              <a:rPr lang="en-US" sz="1200" b="0" i="0" kern="1200" baseline="0" dirty="0">
                <a:solidFill>
                  <a:schemeClr val="tx1"/>
                </a:solidFill>
                <a:effectLst/>
                <a:latin typeface="Arial" pitchFamily="34" charset="0"/>
                <a:ea typeface="ＭＳ Ｐゴシック" charset="0"/>
                <a:cs typeface="+mn-cs"/>
              </a:rPr>
              <a:t>2) We’re trying to make the argument that there are actually a spectrum of methods that incrementally add complexity. </a:t>
            </a:r>
          </a:p>
          <a:p>
            <a:r>
              <a:rPr lang="en-US" sz="1200" b="0" i="0" kern="1200" baseline="0" dirty="0">
                <a:solidFill>
                  <a:schemeClr val="tx1"/>
                </a:solidFill>
                <a:effectLst/>
                <a:latin typeface="Arial" pitchFamily="34" charset="0"/>
                <a:ea typeface="ＭＳ Ｐゴシック" charset="0"/>
                <a:cs typeface="+mn-cs"/>
              </a:rPr>
              <a:t>3) We’ve been working on developing tools that are efficient enough to be used on large numbers of climate simulations but that include more physical realism</a:t>
            </a:r>
          </a:p>
          <a:p>
            <a:r>
              <a:rPr lang="en-US" sz="1200" b="0" i="0" kern="1200" baseline="0" dirty="0">
                <a:solidFill>
                  <a:schemeClr val="tx1"/>
                </a:solidFill>
                <a:effectLst/>
                <a:latin typeface="Arial" pitchFamily="34" charset="0"/>
                <a:ea typeface="ＭＳ Ｐゴシック" charset="0"/>
                <a:cs typeface="+mn-cs"/>
              </a:rPr>
              <a:t>4) Today I’m talking about a new downscaling tool, </a:t>
            </a:r>
            <a:r>
              <a:rPr lang="en-US" sz="1200" b="0" i="0" kern="1200" baseline="0" dirty="0" err="1">
                <a:solidFill>
                  <a:schemeClr val="tx1"/>
                </a:solidFill>
                <a:effectLst/>
                <a:latin typeface="Arial" pitchFamily="34" charset="0"/>
                <a:ea typeface="ＭＳ Ｐゴシック" charset="0"/>
                <a:cs typeface="+mn-cs"/>
              </a:rPr>
              <a:t>En</a:t>
            </a:r>
            <a:r>
              <a:rPr lang="en-US" sz="1200" b="0" i="0" kern="1200" baseline="0" dirty="0">
                <a:solidFill>
                  <a:schemeClr val="tx1"/>
                </a:solidFill>
                <a:effectLst/>
                <a:latin typeface="Arial" pitchFamily="34" charset="0"/>
                <a:ea typeface="ＭＳ Ｐゴシック" charset="0"/>
                <a:cs typeface="+mn-cs"/>
              </a:rPr>
              <a:t>-GARD, that targets a complexity space between single variate SD methods and reduced physics GCMs. </a:t>
            </a:r>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6</a:t>
            </a:fld>
            <a:endParaRPr lang="en-US"/>
          </a:p>
        </p:txBody>
      </p:sp>
    </p:spTree>
    <p:extLst>
      <p:ext uri="{BB962C8B-B14F-4D97-AF65-F5344CB8AC3E}">
        <p14:creationId xmlns:p14="http://schemas.microsoft.com/office/powerpoint/2010/main" val="100880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En</a:t>
            </a:r>
            <a:r>
              <a:rPr lang="en-US" dirty="0"/>
              <a:t>- GARD stands</a:t>
            </a:r>
            <a:r>
              <a:rPr lang="en-US" baseline="0" dirty="0"/>
              <a:t> for Ensemble Generalized Analog Regression Downscaling</a:t>
            </a:r>
          </a:p>
          <a:p>
            <a:pPr marL="228600" indent="-228600">
              <a:buAutoNum type="arabicPeriod"/>
            </a:pPr>
            <a:r>
              <a:rPr lang="en-US" baseline="0" dirty="0"/>
              <a:t>Driving principles are</a:t>
            </a:r>
            <a:r>
              <a:rPr lang="mr-IN" baseline="0" dirty="0"/>
              <a:t>…</a:t>
            </a:r>
            <a:endParaRPr lang="en-US" baseline="0" dirty="0"/>
          </a:p>
          <a:p>
            <a:pPr marL="228600" indent="-228600">
              <a:buAutoNum type="arabicPeriod"/>
            </a:pPr>
            <a:r>
              <a:rPr lang="en-US" baseline="0" dirty="0"/>
              <a:t>Basic idea is similar to many other SD tools, develop relationship between GCM (</a:t>
            </a:r>
            <a:r>
              <a:rPr lang="en-US" baseline="0" dirty="0" err="1"/>
              <a:t>precip</a:t>
            </a:r>
            <a:r>
              <a:rPr lang="en-US" baseline="0" dirty="0"/>
              <a:t>) and observed </a:t>
            </a:r>
            <a:r>
              <a:rPr lang="en-US" baseline="0" dirty="0" err="1"/>
              <a:t>precip</a:t>
            </a:r>
            <a:r>
              <a:rPr lang="en-US" baseline="0" dirty="0"/>
              <a:t>. Mix in analog selection techniques.</a:t>
            </a:r>
          </a:p>
          <a:p>
            <a:pPr marL="228600" indent="-228600">
              <a:buAutoNum type="arabicPeriod"/>
            </a:pPr>
            <a:r>
              <a:rPr lang="en-US" baseline="0" dirty="0"/>
              <a:t>Possible to build controlled ensembles by constructing multiple methods and/or </a:t>
            </a:r>
            <a:r>
              <a:rPr lang="en-US" baseline="0" dirty="0" err="1"/>
              <a:t>purtubing</a:t>
            </a:r>
            <a:r>
              <a:rPr lang="en-US" baseline="0" dirty="0"/>
              <a:t> the error components on individual regressions.</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a:t>
            </a:fld>
            <a:endParaRPr lang="en-US"/>
          </a:p>
        </p:txBody>
      </p:sp>
    </p:spTree>
    <p:extLst>
      <p:ext uri="{BB962C8B-B14F-4D97-AF65-F5344CB8AC3E}">
        <p14:creationId xmlns:p14="http://schemas.microsoft.com/office/powerpoint/2010/main" val="181448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baseline="0" dirty="0"/>
              <a:t>This is a schematic demonstrating how some of the key features of GARD work.</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baseline="0" dirty="0"/>
              <a:t>Typical SD setup (</a:t>
            </a:r>
            <a:r>
              <a:rPr lang="en-US" baseline="0" dirty="0" err="1"/>
              <a:t>Obs</a:t>
            </a:r>
            <a:r>
              <a:rPr lang="en-US" baseline="0" dirty="0"/>
              <a:t>, training, GCM datasets)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baseline="0" dirty="0"/>
              <a:t>We can then develop a </a:t>
            </a:r>
            <a:r>
              <a:rPr lang="en-US" sz="1200" b="0" i="0" kern="1200" dirty="0">
                <a:solidFill>
                  <a:schemeClr val="tx1"/>
                </a:solidFill>
                <a:effectLst/>
                <a:latin typeface="Arial" pitchFamily="34" charset="0"/>
                <a:ea typeface="ＭＳ Ｐゴシック" charset="0"/>
                <a:cs typeface="+mn-cs"/>
              </a:rPr>
              <a:t>multi-variable regression</a:t>
            </a:r>
            <a:r>
              <a:rPr lang="en-US" sz="1200" b="0" i="0" kern="1200" baseline="0" dirty="0">
                <a:solidFill>
                  <a:schemeClr val="tx1"/>
                </a:solidFill>
                <a:effectLst/>
                <a:latin typeface="Arial" pitchFamily="34" charset="0"/>
                <a:ea typeface="ＭＳ Ｐゴシック" charset="0"/>
                <a:cs typeface="+mn-cs"/>
              </a:rPr>
              <a:t> using the </a:t>
            </a:r>
            <a:r>
              <a:rPr lang="en-US" sz="1200" b="0" i="0" kern="1200" baseline="0" dirty="0" err="1">
                <a:solidFill>
                  <a:schemeClr val="tx1"/>
                </a:solidFill>
                <a:effectLst/>
                <a:latin typeface="Arial" pitchFamily="34" charset="0"/>
                <a:ea typeface="ＭＳ Ｐゴシック" charset="0"/>
                <a:cs typeface="+mn-cs"/>
              </a:rPr>
              <a:t>obs</a:t>
            </a:r>
            <a:r>
              <a:rPr lang="en-US" sz="1200" b="0" i="0" kern="1200" baseline="0" dirty="0">
                <a:solidFill>
                  <a:schemeClr val="tx1"/>
                </a:solidFill>
                <a:effectLst/>
                <a:latin typeface="Arial" pitchFamily="34" charset="0"/>
                <a:ea typeface="ＭＳ Ｐゴシック" charset="0"/>
                <a:cs typeface="+mn-cs"/>
              </a:rPr>
              <a:t> and training and use those relationships to downscale the prediction dataset. This process can be generalized such that the analog selection process can select a single analog or use the full </a:t>
            </a:r>
            <a:r>
              <a:rPr lang="en-US" sz="1200" b="0" i="0" kern="1200" baseline="0" dirty="0" err="1">
                <a:solidFill>
                  <a:schemeClr val="tx1"/>
                </a:solidFill>
                <a:effectLst/>
                <a:latin typeface="Arial" pitchFamily="34" charset="0"/>
                <a:ea typeface="ＭＳ Ｐゴシック" charset="0"/>
                <a:cs typeface="+mn-cs"/>
              </a:rPr>
              <a:t>timeseries</a:t>
            </a:r>
            <a:r>
              <a:rPr lang="en-US" sz="1200" b="0" i="0" kern="1200" baseline="0" dirty="0">
                <a:solidFill>
                  <a:schemeClr val="tx1"/>
                </a:solidFill>
                <a:effectLst/>
                <a:latin typeface="Arial" pitchFamily="34" charset="0"/>
                <a:ea typeface="ＭＳ Ｐゴシック" charset="0"/>
                <a:cs typeface="+mn-cs"/>
              </a:rPr>
              <a: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baseline="0" dirty="0">
                <a:solidFill>
                  <a:schemeClr val="tx1"/>
                </a:solidFill>
                <a:effectLst/>
                <a:latin typeface="Arial" pitchFamily="34" charset="0"/>
                <a:ea typeface="ＭＳ Ｐゴシック" charset="0"/>
                <a:cs typeface="+mn-cs"/>
              </a:rPr>
              <a:t>The ensemble component of GARD comes in by using the error term in the regression at each </a:t>
            </a:r>
            <a:r>
              <a:rPr lang="en-US" sz="1200" b="0" i="0" kern="1200" baseline="0" dirty="0" err="1">
                <a:solidFill>
                  <a:schemeClr val="tx1"/>
                </a:solidFill>
                <a:effectLst/>
                <a:latin typeface="Arial" pitchFamily="34" charset="0"/>
                <a:ea typeface="ＭＳ Ｐゴシック" charset="0"/>
                <a:cs typeface="+mn-cs"/>
              </a:rPr>
              <a:t>timeseries</a:t>
            </a:r>
            <a:r>
              <a:rPr lang="en-US" sz="1200" b="0" i="0" kern="1200" baseline="0" dirty="0">
                <a:solidFill>
                  <a:schemeClr val="tx1"/>
                </a:solidFill>
                <a:effectLst/>
                <a:latin typeface="Arial" pitchFamily="34" charset="0"/>
                <a:ea typeface="ＭＳ Ｐゴシック" charset="0"/>
                <a:cs typeface="+mn-cs"/>
              </a:rPr>
              <a: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sz="1200" b="0" i="0" kern="1200" baseline="0" dirty="0">
                <a:solidFill>
                  <a:schemeClr val="tx1"/>
                </a:solidFill>
                <a:effectLst/>
                <a:latin typeface="Arial" pitchFamily="34" charset="0"/>
                <a:ea typeface="ＭＳ Ｐゴシック" charset="0"/>
                <a:cs typeface="+mn-cs"/>
              </a:rPr>
              <a:t>Ensembles of projections can be constructed using the mean and a collection of </a:t>
            </a:r>
            <a:r>
              <a:rPr lang="en-US" sz="1200" b="0" i="0" kern="1200" baseline="0" dirty="0" err="1">
                <a:solidFill>
                  <a:schemeClr val="tx1"/>
                </a:solidFill>
                <a:effectLst/>
                <a:latin typeface="Arial" pitchFamily="34" charset="0"/>
                <a:ea typeface="ＭＳ Ｐゴシック" charset="0"/>
                <a:cs typeface="+mn-cs"/>
              </a:rPr>
              <a:t>spatio</a:t>
            </a:r>
            <a:r>
              <a:rPr lang="en-US" sz="1200" b="0" i="0" kern="1200" baseline="0" dirty="0">
                <a:solidFill>
                  <a:schemeClr val="tx1"/>
                </a:solidFill>
                <a:effectLst/>
                <a:latin typeface="Arial" pitchFamily="34" charset="0"/>
                <a:ea typeface="ＭＳ Ｐゴシック" charset="0"/>
                <a:cs typeface="+mn-cs"/>
              </a:rPr>
              <a:t>-temporally correlated random fields.</a:t>
            </a:r>
            <a:endParaRPr lang="en-US" baseline="0"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8</a:t>
            </a:fld>
            <a:endParaRPr lang="en-US"/>
          </a:p>
        </p:txBody>
      </p:sp>
    </p:spTree>
    <p:extLst>
      <p:ext uri="{BB962C8B-B14F-4D97-AF65-F5344CB8AC3E}">
        <p14:creationId xmlns:p14="http://schemas.microsoft.com/office/powerpoint/2010/main" val="976258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9</a:t>
            </a:fld>
            <a:endParaRPr lang="en-US"/>
          </a:p>
        </p:txBody>
      </p:sp>
    </p:spTree>
    <p:extLst>
      <p:ext uri="{BB962C8B-B14F-4D97-AF65-F5344CB8AC3E}">
        <p14:creationId xmlns:p14="http://schemas.microsoft.com/office/powerpoint/2010/main" val="420165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4"/>
            <a:ext cx="10363200" cy="1470025"/>
          </a:xfrm>
        </p:spPr>
        <p:txBody>
          <a:bodyPr/>
          <a:lstStyle/>
          <a:p>
            <a:r>
              <a:rPr lang="en-US"/>
              <a:t>Click to edit Master title style</a:t>
            </a:r>
            <a:endParaRPr lang="en-NZ"/>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09DCD0EE-9FDE-2B4A-A951-1DBC08A0A960}" type="slidenum">
              <a:rPr lang="en-US"/>
              <a:pPr/>
              <a:t>‹#›</a:t>
            </a:fld>
            <a:endParaRPr lang="en-US"/>
          </a:p>
        </p:txBody>
      </p:sp>
    </p:spTree>
    <p:extLst>
      <p:ext uri="{BB962C8B-B14F-4D97-AF65-F5344CB8AC3E}">
        <p14:creationId xmlns:p14="http://schemas.microsoft.com/office/powerpoint/2010/main" val="209201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29ED5AD7-D23F-B040-8AF1-CEA1FE145461}" type="slidenum">
              <a:rPr lang="en-US"/>
              <a:pPr/>
              <a:t>‹#›</a:t>
            </a:fld>
            <a:endParaRPr lang="en-US"/>
          </a:p>
        </p:txBody>
      </p:sp>
    </p:spTree>
    <p:extLst>
      <p:ext uri="{BB962C8B-B14F-4D97-AF65-F5344CB8AC3E}">
        <p14:creationId xmlns:p14="http://schemas.microsoft.com/office/powerpoint/2010/main" val="159386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9"/>
            <a:ext cx="2743200" cy="5897563"/>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609600" y="228609"/>
            <a:ext cx="8026400" cy="5897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C5F02AE9-58B9-FE4B-BDAD-FA6C00B94E5F}" type="slidenum">
              <a:rPr lang="en-US"/>
              <a:pPr/>
              <a:t>‹#›</a:t>
            </a:fld>
            <a:endParaRPr lang="en-US"/>
          </a:p>
        </p:txBody>
      </p:sp>
    </p:spTree>
    <p:extLst>
      <p:ext uri="{BB962C8B-B14F-4D97-AF65-F5344CB8AC3E}">
        <p14:creationId xmlns:p14="http://schemas.microsoft.com/office/powerpoint/2010/main" val="14065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6096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609600" y="838204"/>
            <a:ext cx="53848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97600" y="838204"/>
            <a:ext cx="53848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603D1469-6DDC-8842-9193-AE2A22DBF202}" type="slidenum">
              <a:rPr lang="en-US"/>
              <a:pPr/>
              <a:t>‹#›</a:t>
            </a:fld>
            <a:endParaRPr lang="en-US"/>
          </a:p>
        </p:txBody>
      </p:sp>
    </p:spTree>
    <p:extLst>
      <p:ext uri="{BB962C8B-B14F-4D97-AF65-F5344CB8AC3E}">
        <p14:creationId xmlns:p14="http://schemas.microsoft.com/office/powerpoint/2010/main" val="5675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6096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609600" y="838204"/>
            <a:ext cx="5384800" cy="5287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6197600" y="838200"/>
            <a:ext cx="5384800" cy="256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6197600" y="3557597"/>
            <a:ext cx="5384800" cy="256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Rectangle 5"/>
          <p:cNvSpPr>
            <a:spLocks noGrp="1" noChangeArrowheads="1"/>
          </p:cNvSpPr>
          <p:nvPr>
            <p:ph type="ftr" sz="quarter" idx="10"/>
          </p:nvPr>
        </p:nvSpPr>
        <p:spPr>
          <a:ln/>
        </p:spPr>
        <p:txBody>
          <a:bodyPr/>
          <a:lstStyle>
            <a:lvl1pPr>
              <a:defRPr/>
            </a:lvl1pPr>
          </a:lstStyle>
          <a:p>
            <a:pPr>
              <a:defRPr/>
            </a:pPr>
            <a:endParaRPr lang="en-GB"/>
          </a:p>
        </p:txBody>
      </p:sp>
      <p:sp>
        <p:nvSpPr>
          <p:cNvPr id="7" name="Rectangle 6"/>
          <p:cNvSpPr>
            <a:spLocks noGrp="1" noChangeArrowheads="1"/>
          </p:cNvSpPr>
          <p:nvPr>
            <p:ph type="sldNum" sz="quarter" idx="11"/>
          </p:nvPr>
        </p:nvSpPr>
        <p:spPr>
          <a:ln/>
        </p:spPr>
        <p:txBody>
          <a:bodyPr/>
          <a:lstStyle>
            <a:lvl1pPr>
              <a:defRPr/>
            </a:lvl1pPr>
          </a:lstStyle>
          <a:p>
            <a:fld id="{915C29F3-03CA-B545-AACD-C04197DB7613}" type="slidenum">
              <a:rPr lang="en-US"/>
              <a:pPr/>
              <a:t>‹#›</a:t>
            </a:fld>
            <a:endParaRPr lang="en-US"/>
          </a:p>
        </p:txBody>
      </p:sp>
    </p:spTree>
    <p:extLst>
      <p:ext uri="{BB962C8B-B14F-4D97-AF65-F5344CB8AC3E}">
        <p14:creationId xmlns:p14="http://schemas.microsoft.com/office/powerpoint/2010/main" val="3035151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3E11D01C-FCB6-9841-93C9-2F00B624EFE4}"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3422478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9"/>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4EF57FD3-B2D6-8341-9B5A-D4ED0E399D17}"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6653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33"/>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2249433"/>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C27052E2-B34C-084A-9DB6-C60C32F4302E}"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7778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94973"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91078"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a:xfrm>
            <a:off x="8782048" y="612648"/>
            <a:ext cx="1276352" cy="457200"/>
          </a:xfrm>
          <a:prstGeom prst="rect">
            <a:avLst/>
          </a:prstGeom>
        </p:spPr>
        <p:txBody>
          <a:bodyPr rtlCol="0"/>
          <a:lstStyle/>
          <a:p>
            <a:pPr fontAlgn="auto">
              <a:spcBef>
                <a:spcPts val="0"/>
              </a:spcBef>
              <a:spcAft>
                <a:spcPts val="0"/>
              </a:spcAft>
            </a:pPr>
            <a:fld id="{BBAC8298-AA8A-544F-9132-E9FA5C413BC3}"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27" name="Slide Number Placeholder 26"/>
          <p:cNvSpPr>
            <a:spLocks noGrp="1"/>
          </p:cNvSpPr>
          <p:nvPr>
            <p:ph type="sldNum" sz="quarter" idx="11"/>
          </p:nvPr>
        </p:nvSpPr>
        <p:spPr>
          <a:xfrm>
            <a:off x="10899648" y="2272"/>
            <a:ext cx="1016000" cy="365760"/>
          </a:xfrm>
          <a:prstGeom prst="rect">
            <a:avLst/>
          </a:prstGeom>
        </p:spPr>
        <p:txBody>
          <a:bodyPr rtlCol="0"/>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
        <p:nvSpPr>
          <p:cNvPr id="28" name="Footer Placeholder 27"/>
          <p:cNvSpPr>
            <a:spLocks noGrp="1"/>
          </p:cNvSpPr>
          <p:nvPr>
            <p:ph type="ftr" sz="quarter" idx="12"/>
          </p:nvPr>
        </p:nvSpPr>
        <p:spPr>
          <a:xfrm>
            <a:off x="7010400" y="612648"/>
            <a:ext cx="1767840" cy="457200"/>
          </a:xfrm>
          <a:prstGeom prst="rect">
            <a:avLst/>
          </a:prstGeom>
        </p:spPr>
        <p:txBody>
          <a:bodyPr rtlCol="0"/>
          <a:lstStyle/>
          <a:p>
            <a:pPr fontAlgn="auto">
              <a:spcBef>
                <a:spcPts val="0"/>
              </a:spcBef>
              <a:spcAft>
                <a:spcPts val="0"/>
              </a:spcAft>
            </a:pPr>
            <a:endParaRPr lang="en-US">
              <a:solidFill>
                <a:srgbClr val="438086"/>
              </a:solidFill>
              <a:latin typeface="Georgia"/>
              <a:ea typeface="+mn-ea"/>
              <a:cs typeface="+mn-cs"/>
            </a:endParaRPr>
          </a:p>
        </p:txBody>
      </p:sp>
    </p:spTree>
    <p:extLst>
      <p:ext uri="{BB962C8B-B14F-4D97-AF65-F5344CB8AC3E}">
        <p14:creationId xmlns:p14="http://schemas.microsoft.com/office/powerpoint/2010/main" val="37041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8778240" y="612648"/>
            <a:ext cx="1276352" cy="457200"/>
          </a:xfrm>
          <a:prstGeom prst="rect">
            <a:avLst/>
          </a:prstGeom>
        </p:spPr>
        <p:txBody>
          <a:bodyPr/>
          <a:lstStyle/>
          <a:p>
            <a:pPr fontAlgn="auto">
              <a:spcBef>
                <a:spcPts val="0"/>
              </a:spcBef>
              <a:spcAft>
                <a:spcPts val="0"/>
              </a:spcAft>
            </a:pPr>
            <a:fld id="{6849FC9C-984F-A143-8F24-5517D7999722}"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4" name="Footer Placeholder 3"/>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5" name="Slide Number Placeholder 4"/>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496404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A8D5D41C-29AE-D74A-9944-8EC0B1A60723}"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3" name="Footer Placeholder 2"/>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4" name="Slide Number Placeholder 3"/>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07927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9CB260CF-A8B6-E04D-91D3-5111E68CC2F3}" type="slidenum">
              <a:rPr lang="en-US"/>
              <a:pPr/>
              <a:t>‹#›</a:t>
            </a:fld>
            <a:endParaRPr lang="en-US"/>
          </a:p>
        </p:txBody>
      </p:sp>
    </p:spTree>
    <p:extLst>
      <p:ext uri="{BB962C8B-B14F-4D97-AF65-F5344CB8AC3E}">
        <p14:creationId xmlns:p14="http://schemas.microsoft.com/office/powerpoint/2010/main" val="38085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0CF6E9DC-8888-3845-BBF2-62BC41FBDEA1}"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975532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17"/>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D6AEB360-A807-7D46-8FBD-E8D3173F9460}"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47893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E2779EC1-8649-274A-B864-CB678BA29809}"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710739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82048" y="612648"/>
            <a:ext cx="1276352" cy="457200"/>
          </a:xfrm>
          <a:prstGeom prst="rect">
            <a:avLst/>
          </a:prstGeom>
        </p:spPr>
        <p:txBody>
          <a:bodyPr/>
          <a:lstStyle/>
          <a:p>
            <a:pPr fontAlgn="auto">
              <a:spcBef>
                <a:spcPts val="0"/>
              </a:spcBef>
              <a:spcAft>
                <a:spcPts val="0"/>
              </a:spcAft>
            </a:pPr>
            <a:fld id="{6F2A1F91-60BF-264B-B722-1FFF70A27743}" type="datetime1">
              <a:rPr lang="en-US" smtClean="0">
                <a:solidFill>
                  <a:srgbClr val="438086"/>
                </a:solidFill>
                <a:latin typeface="Georgia"/>
                <a:ea typeface="+mn-ea"/>
                <a:cs typeface="+mn-cs"/>
              </a:rPr>
              <a:pPr fontAlgn="auto">
                <a:spcBef>
                  <a:spcPts val="0"/>
                </a:spcBef>
                <a:spcAft>
                  <a:spcPts val="0"/>
                </a:spcAft>
              </a:pPr>
              <a:t>8/28/18</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7010400" y="612648"/>
            <a:ext cx="176784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10899648" y="2272"/>
            <a:ext cx="1016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643229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12192000" cy="685800"/>
          </a:xfrm>
        </p:spPr>
        <p:txBody>
          <a:bodyPr/>
          <a:lstStyle/>
          <a:p>
            <a:r>
              <a:rPr lang="en-US"/>
              <a:t>Click to edit Master title style</a:t>
            </a:r>
          </a:p>
        </p:txBody>
      </p:sp>
      <p:sp>
        <p:nvSpPr>
          <p:cNvPr id="20" name="Content Placeholder 2"/>
          <p:cNvSpPr>
            <a:spLocks noGrp="1"/>
          </p:cNvSpPr>
          <p:nvPr>
            <p:ph idx="1"/>
          </p:nvPr>
        </p:nvSpPr>
        <p:spPr>
          <a:xfrm>
            <a:off x="609600" y="2249424"/>
            <a:ext cx="109728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782052" y="612775"/>
            <a:ext cx="1276349"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2F2358A7-5AE8-534D-AE56-4E4E62CF5E72}" type="datetimeFigureOut">
              <a:rPr lang="en-US">
                <a:ea typeface=""/>
                <a:cs typeface=""/>
              </a:rPr>
              <a:pPr>
                <a:defRPr/>
              </a:pPr>
              <a:t>8/28/18</a:t>
            </a:fld>
            <a:endParaRPr lang="en-US">
              <a:ea typeface=""/>
              <a:cs typeface=""/>
            </a:endParaRPr>
          </a:p>
        </p:txBody>
      </p:sp>
      <p:sp>
        <p:nvSpPr>
          <p:cNvPr id="5" name="Footer Placeholder 4"/>
          <p:cNvSpPr>
            <a:spLocks noGrp="1"/>
          </p:cNvSpPr>
          <p:nvPr>
            <p:ph type="ftr" sz="quarter" idx="11"/>
          </p:nvPr>
        </p:nvSpPr>
        <p:spPr>
          <a:xfrm>
            <a:off x="7010406" y="612775"/>
            <a:ext cx="1767417"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10898717" y="1588"/>
            <a:ext cx="1016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76952219-5519-8C46-B679-689E72387C97}" type="slidenum">
              <a:rPr lang="en-US">
                <a:ea typeface=""/>
                <a:cs typeface=""/>
              </a:rPr>
              <a:pPr>
                <a:defRPr/>
              </a:pPr>
              <a:t>‹#›</a:t>
            </a:fld>
            <a:endParaRPr lang="en-US">
              <a:ea typeface=""/>
              <a:cs typeface=""/>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12192000" cy="685800"/>
          </a:xfrm>
        </p:spPr>
        <p:txBody>
          <a:bodyPr/>
          <a:lstStyle/>
          <a:p>
            <a:r>
              <a:rPr lang="en-US"/>
              <a:t>Click to edit Master title style</a:t>
            </a:r>
          </a:p>
        </p:txBody>
      </p:sp>
      <p:sp>
        <p:nvSpPr>
          <p:cNvPr id="20" name="Content Placeholder 2"/>
          <p:cNvSpPr>
            <a:spLocks noGrp="1"/>
          </p:cNvSpPr>
          <p:nvPr>
            <p:ph idx="1"/>
          </p:nvPr>
        </p:nvSpPr>
        <p:spPr>
          <a:xfrm>
            <a:off x="609600" y="2249424"/>
            <a:ext cx="109728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782052" y="612775"/>
            <a:ext cx="1276349"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CF393EFC-5A82-6B4F-9C7C-4C97C274530E}" type="datetimeFigureOut">
              <a:rPr lang="en-US">
                <a:ea typeface=""/>
                <a:cs typeface=""/>
              </a:rPr>
              <a:pPr>
                <a:defRPr/>
              </a:pPr>
              <a:t>8/28/18</a:t>
            </a:fld>
            <a:endParaRPr lang="en-US">
              <a:ea typeface=""/>
              <a:cs typeface=""/>
            </a:endParaRPr>
          </a:p>
        </p:txBody>
      </p:sp>
      <p:sp>
        <p:nvSpPr>
          <p:cNvPr id="5" name="Footer Placeholder 4"/>
          <p:cNvSpPr>
            <a:spLocks noGrp="1"/>
          </p:cNvSpPr>
          <p:nvPr>
            <p:ph type="ftr" sz="quarter" idx="11"/>
          </p:nvPr>
        </p:nvSpPr>
        <p:spPr>
          <a:xfrm>
            <a:off x="7010406" y="612775"/>
            <a:ext cx="1767417"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10898717" y="1588"/>
            <a:ext cx="1016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6DD0ABB3-44D0-EA49-943E-4B156D5F7992}" type="slidenum">
              <a:rPr lang="en-US">
                <a:ea typeface=""/>
                <a:cs typeface=""/>
              </a:rPr>
              <a:pPr>
                <a:defRPr/>
              </a:pPr>
              <a:t>‹#›</a:t>
            </a:fld>
            <a:endParaRPr lang="en-US">
              <a:ea typeface=""/>
              <a:cs typeface=""/>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12192000" cy="685800"/>
          </a:xfrm>
        </p:spPr>
        <p:txBody>
          <a:bodyPr/>
          <a:lstStyle/>
          <a:p>
            <a:r>
              <a:rPr lang="en-US"/>
              <a:t>Click to edit Master title style</a:t>
            </a:r>
          </a:p>
        </p:txBody>
      </p:sp>
      <p:sp>
        <p:nvSpPr>
          <p:cNvPr id="20" name="Content Placeholder 2"/>
          <p:cNvSpPr>
            <a:spLocks noGrp="1"/>
          </p:cNvSpPr>
          <p:nvPr>
            <p:ph idx="1"/>
          </p:nvPr>
        </p:nvSpPr>
        <p:spPr>
          <a:xfrm>
            <a:off x="609600" y="2249424"/>
            <a:ext cx="109728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782052" y="612775"/>
            <a:ext cx="1276349"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EFACA29F-2890-9B47-A27C-3770584452D4}" type="datetimeFigureOut">
              <a:rPr lang="en-US">
                <a:ea typeface=""/>
                <a:cs typeface=""/>
              </a:rPr>
              <a:pPr>
                <a:defRPr/>
              </a:pPr>
              <a:t>8/28/18</a:t>
            </a:fld>
            <a:endParaRPr lang="en-US">
              <a:ea typeface=""/>
              <a:cs typeface=""/>
            </a:endParaRPr>
          </a:p>
        </p:txBody>
      </p:sp>
      <p:sp>
        <p:nvSpPr>
          <p:cNvPr id="5" name="Footer Placeholder 4"/>
          <p:cNvSpPr>
            <a:spLocks noGrp="1"/>
          </p:cNvSpPr>
          <p:nvPr>
            <p:ph type="ftr" sz="quarter" idx="11"/>
          </p:nvPr>
        </p:nvSpPr>
        <p:spPr>
          <a:xfrm>
            <a:off x="7010406" y="612775"/>
            <a:ext cx="1767417"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10898717" y="1588"/>
            <a:ext cx="1016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117E0147-72AD-7A4F-AA5A-DD654D708026}" type="slidenum">
              <a:rPr lang="en-US">
                <a:ea typeface=""/>
                <a:cs typeface=""/>
              </a:rPr>
              <a:pPr>
                <a:defRPr/>
              </a:pPr>
              <a:t>‹#›</a:t>
            </a:fld>
            <a:endParaRPr lang="en-US">
              <a:ea typeface=""/>
              <a:cs typeface=""/>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12192000" cy="685800"/>
          </a:xfrm>
        </p:spPr>
        <p:txBody>
          <a:bodyPr/>
          <a:lstStyle/>
          <a:p>
            <a:r>
              <a:rPr lang="en-US"/>
              <a:t>Click to edit Master title style</a:t>
            </a:r>
          </a:p>
        </p:txBody>
      </p:sp>
      <p:sp>
        <p:nvSpPr>
          <p:cNvPr id="20" name="Content Placeholder 2"/>
          <p:cNvSpPr>
            <a:spLocks noGrp="1"/>
          </p:cNvSpPr>
          <p:nvPr>
            <p:ph idx="1"/>
          </p:nvPr>
        </p:nvSpPr>
        <p:spPr>
          <a:xfrm>
            <a:off x="609600" y="2249424"/>
            <a:ext cx="10972800" cy="4325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782052" y="612775"/>
            <a:ext cx="1276349"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fld id="{D2B959E2-88E2-294D-BF5D-04DA9CBBF114}" type="datetimeFigureOut">
              <a:rPr lang="en-US">
                <a:ea typeface=""/>
                <a:cs typeface=""/>
              </a:rPr>
              <a:pPr>
                <a:defRPr/>
              </a:pPr>
              <a:t>8/28/18</a:t>
            </a:fld>
            <a:endParaRPr lang="en-US">
              <a:ea typeface=""/>
              <a:cs typeface=""/>
            </a:endParaRPr>
          </a:p>
        </p:txBody>
      </p:sp>
      <p:sp>
        <p:nvSpPr>
          <p:cNvPr id="5" name="Footer Placeholder 4"/>
          <p:cNvSpPr>
            <a:spLocks noGrp="1"/>
          </p:cNvSpPr>
          <p:nvPr>
            <p:ph type="ftr" sz="quarter" idx="11"/>
          </p:nvPr>
        </p:nvSpPr>
        <p:spPr>
          <a:xfrm>
            <a:off x="7010406" y="612775"/>
            <a:ext cx="1767417" cy="457200"/>
          </a:xfrm>
          <a:prstGeom prst="rect">
            <a:avLst/>
          </a:prstGeom>
        </p:spPr>
        <p:txBody>
          <a:bodyPr/>
          <a:lstStyle>
            <a:lvl1pPr eaLnBrk="1" fontAlgn="auto" hangingPunct="1">
              <a:spcBef>
                <a:spcPts val="0"/>
              </a:spcBef>
              <a:spcAft>
                <a:spcPts val="0"/>
              </a:spcAft>
              <a:defRPr>
                <a:solidFill>
                  <a:srgbClr val="438086"/>
                </a:solidFill>
                <a:latin typeface="+mn-lt"/>
              </a:defRPr>
            </a:lvl1pPr>
          </a:lstStyle>
          <a:p>
            <a:pPr>
              <a:defRPr/>
            </a:pPr>
            <a:endParaRPr lang="en-US">
              <a:ea typeface=""/>
              <a:cs typeface=""/>
            </a:endParaRPr>
          </a:p>
        </p:txBody>
      </p:sp>
      <p:sp>
        <p:nvSpPr>
          <p:cNvPr id="6" name="Slide Number Placeholder 5"/>
          <p:cNvSpPr>
            <a:spLocks noGrp="1"/>
          </p:cNvSpPr>
          <p:nvPr>
            <p:ph type="sldNum" sz="quarter" idx="12"/>
          </p:nvPr>
        </p:nvSpPr>
        <p:spPr>
          <a:xfrm>
            <a:off x="10898717" y="1588"/>
            <a:ext cx="1016000" cy="366712"/>
          </a:xfrm>
          <a:prstGeom prst="rect">
            <a:avLst/>
          </a:prstGeom>
        </p:spPr>
        <p:txBody>
          <a:bodyPr/>
          <a:lstStyle>
            <a:lvl1pPr eaLnBrk="1" fontAlgn="auto" hangingPunct="1">
              <a:spcBef>
                <a:spcPts val="0"/>
              </a:spcBef>
              <a:spcAft>
                <a:spcPts val="0"/>
              </a:spcAft>
              <a:defRPr>
                <a:solidFill>
                  <a:prstClr val="black"/>
                </a:solidFill>
                <a:latin typeface="+mn-lt"/>
              </a:defRPr>
            </a:lvl1pPr>
          </a:lstStyle>
          <a:p>
            <a:pPr>
              <a:defRPr/>
            </a:pPr>
            <a:fld id="{BA2A4C43-F77C-E74E-A2C4-255C51412A96}" type="slidenum">
              <a:rPr lang="en-US">
                <a:ea typeface=""/>
                <a:cs typeface=""/>
              </a:rPr>
              <a:pPr>
                <a:defRPr/>
              </a:pPr>
              <a:t>‹#›</a:t>
            </a:fld>
            <a:endParaRPr lang="en-US">
              <a:ea typeface=""/>
              <a:cs typeface=""/>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endParaRPr lang="en-NZ"/>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DD13454C-A3A4-D440-B301-51425F7C8791}" type="slidenum">
              <a:rPr lang="en-US"/>
              <a:pPr/>
              <a:t>‹#›</a:t>
            </a:fld>
            <a:endParaRPr lang="en-US"/>
          </a:p>
        </p:txBody>
      </p:sp>
    </p:spTree>
    <p:extLst>
      <p:ext uri="{BB962C8B-B14F-4D97-AF65-F5344CB8AC3E}">
        <p14:creationId xmlns:p14="http://schemas.microsoft.com/office/powerpoint/2010/main" val="48313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609600" y="838204"/>
            <a:ext cx="53848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97600" y="838204"/>
            <a:ext cx="53848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71461E33-F486-7A43-AF4D-9DCE64E44304}" type="slidenum">
              <a:rPr lang="en-US"/>
              <a:pPr/>
              <a:t>‹#›</a:t>
            </a:fld>
            <a:endParaRPr lang="en-US"/>
          </a:p>
        </p:txBody>
      </p:sp>
    </p:spTree>
    <p:extLst>
      <p:ext uri="{BB962C8B-B14F-4D97-AF65-F5344CB8AC3E}">
        <p14:creationId xmlns:p14="http://schemas.microsoft.com/office/powerpoint/2010/main" val="427187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NZ"/>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fld id="{E3AB5AA2-3F2F-4E4B-9981-7772076211B4}" type="slidenum">
              <a:rPr lang="en-US"/>
              <a:pPr/>
              <a:t>‹#›</a:t>
            </a:fld>
            <a:endParaRPr lang="en-US"/>
          </a:p>
        </p:txBody>
      </p:sp>
    </p:spTree>
    <p:extLst>
      <p:ext uri="{BB962C8B-B14F-4D97-AF65-F5344CB8AC3E}">
        <p14:creationId xmlns:p14="http://schemas.microsoft.com/office/powerpoint/2010/main" val="122619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fld id="{AC8C2DA2-6762-F94C-BF4B-BCC2B08899A3}" type="slidenum">
              <a:rPr lang="en-US"/>
              <a:pPr/>
              <a:t>‹#›</a:t>
            </a:fld>
            <a:endParaRPr lang="en-US"/>
          </a:p>
        </p:txBody>
      </p:sp>
    </p:spTree>
    <p:extLst>
      <p:ext uri="{BB962C8B-B14F-4D97-AF65-F5344CB8AC3E}">
        <p14:creationId xmlns:p14="http://schemas.microsoft.com/office/powerpoint/2010/main" val="139000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fld id="{0C66FB82-5CE4-F045-ADAD-F12152E791A8}" type="slidenum">
              <a:rPr lang="en-US"/>
              <a:pPr/>
              <a:t>‹#›</a:t>
            </a:fld>
            <a:endParaRPr lang="en-US"/>
          </a:p>
        </p:txBody>
      </p:sp>
    </p:spTree>
    <p:extLst>
      <p:ext uri="{BB962C8B-B14F-4D97-AF65-F5344CB8AC3E}">
        <p14:creationId xmlns:p14="http://schemas.microsoft.com/office/powerpoint/2010/main" val="401810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NZ"/>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9DA43617-7CA7-1D44-947F-9E9124A2275F}" type="slidenum">
              <a:rPr lang="en-US"/>
              <a:pPr/>
              <a:t>‹#›</a:t>
            </a:fld>
            <a:endParaRPr lang="en-US"/>
          </a:p>
        </p:txBody>
      </p:sp>
    </p:spTree>
    <p:extLst>
      <p:ext uri="{BB962C8B-B14F-4D97-AF65-F5344CB8AC3E}">
        <p14:creationId xmlns:p14="http://schemas.microsoft.com/office/powerpoint/2010/main" val="364348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NZ"/>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4D634BCA-ECBB-CA4D-9E91-C79AEBC2CEA8}" type="slidenum">
              <a:rPr lang="en-US"/>
              <a:pPr/>
              <a:t>‹#›</a:t>
            </a:fld>
            <a:endParaRPr lang="en-US"/>
          </a:p>
        </p:txBody>
      </p:sp>
    </p:spTree>
    <p:extLst>
      <p:ext uri="{BB962C8B-B14F-4D97-AF65-F5344CB8AC3E}">
        <p14:creationId xmlns:p14="http://schemas.microsoft.com/office/powerpoint/2010/main" val="29532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28600"/>
            <a:ext cx="10972800"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838204"/>
            <a:ext cx="10972800" cy="5287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3759200" y="6245225"/>
            <a:ext cx="4775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cs typeface="+mn-cs"/>
              </a:defRPr>
            </a:lvl1pPr>
          </a:lstStyle>
          <a:p>
            <a:pPr>
              <a:defRPr/>
            </a:pPr>
            <a:endParaRPr lang="en-GB"/>
          </a:p>
        </p:txBody>
      </p:sp>
      <p:sp>
        <p:nvSpPr>
          <p:cNvPr id="1030" name="Rectangle 6"/>
          <p:cNvSpPr>
            <a:spLocks noGrp="1" noChangeArrowheads="1"/>
          </p:cNvSpPr>
          <p:nvPr>
            <p:ph type="sldNum" sz="quarter" idx="4"/>
          </p:nvPr>
        </p:nvSpPr>
        <p:spPr bwMode="auto">
          <a:xfrm>
            <a:off x="11277600" y="6553200"/>
            <a:ext cx="812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C9866CAA-830B-5B41-89F8-DB7A26B9DB6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hf sldNum="0" hdr="0" ftr="0" dt="0"/>
  <p:txStyles>
    <p:titleStyle>
      <a:lvl1pPr algn="ctr" rtl="0" eaLnBrk="0" fontAlgn="base" hangingPunct="0">
        <a:spcBef>
          <a:spcPct val="0"/>
        </a:spcBef>
        <a:spcAft>
          <a:spcPct val="0"/>
        </a:spcAft>
        <a:defRPr sz="3200">
          <a:solidFill>
            <a:srgbClr val="3366FF"/>
          </a:solidFill>
          <a:latin typeface="+mn-lt"/>
          <a:ea typeface="ＭＳ Ｐゴシック" charset="0"/>
          <a:cs typeface="+mj-cs"/>
        </a:defRPr>
      </a:lvl1pPr>
      <a:lvl2pPr algn="r" rtl="0" eaLnBrk="0" fontAlgn="base" hangingPunct="0">
        <a:spcBef>
          <a:spcPct val="0"/>
        </a:spcBef>
        <a:spcAft>
          <a:spcPct val="0"/>
        </a:spcAft>
        <a:defRPr sz="3200">
          <a:solidFill>
            <a:srgbClr val="3366FF"/>
          </a:solidFill>
          <a:latin typeface="Comic Sans MS" pitchFamily="66" charset="0"/>
          <a:ea typeface="ＭＳ Ｐゴシック" charset="0"/>
        </a:defRPr>
      </a:lvl2pPr>
      <a:lvl3pPr algn="r" rtl="0" eaLnBrk="0" fontAlgn="base" hangingPunct="0">
        <a:spcBef>
          <a:spcPct val="0"/>
        </a:spcBef>
        <a:spcAft>
          <a:spcPct val="0"/>
        </a:spcAft>
        <a:defRPr sz="3200">
          <a:solidFill>
            <a:srgbClr val="3366FF"/>
          </a:solidFill>
          <a:latin typeface="Comic Sans MS" pitchFamily="66" charset="0"/>
          <a:ea typeface="ＭＳ Ｐゴシック" charset="0"/>
        </a:defRPr>
      </a:lvl3pPr>
      <a:lvl4pPr algn="r" rtl="0" eaLnBrk="0" fontAlgn="base" hangingPunct="0">
        <a:spcBef>
          <a:spcPct val="0"/>
        </a:spcBef>
        <a:spcAft>
          <a:spcPct val="0"/>
        </a:spcAft>
        <a:defRPr sz="3200">
          <a:solidFill>
            <a:srgbClr val="3366FF"/>
          </a:solidFill>
          <a:latin typeface="Comic Sans MS" pitchFamily="66" charset="0"/>
          <a:ea typeface="ＭＳ Ｐゴシック" charset="0"/>
        </a:defRPr>
      </a:lvl4pPr>
      <a:lvl5pPr algn="r" rtl="0" eaLnBrk="0" fontAlgn="base" hangingPunct="0">
        <a:spcBef>
          <a:spcPct val="0"/>
        </a:spcBef>
        <a:spcAft>
          <a:spcPct val="0"/>
        </a:spcAft>
        <a:defRPr sz="3200">
          <a:solidFill>
            <a:srgbClr val="3366FF"/>
          </a:solidFill>
          <a:latin typeface="Comic Sans MS" pitchFamily="66" charset="0"/>
          <a:ea typeface="ＭＳ Ｐゴシック" charset="0"/>
        </a:defRPr>
      </a:lvl5pPr>
      <a:lvl6pPr marL="457200" algn="r" rtl="0" fontAlgn="base">
        <a:spcBef>
          <a:spcPct val="0"/>
        </a:spcBef>
        <a:spcAft>
          <a:spcPct val="0"/>
        </a:spcAft>
        <a:defRPr sz="3200">
          <a:solidFill>
            <a:srgbClr val="3366FF"/>
          </a:solidFill>
          <a:latin typeface="Comic Sans MS" pitchFamily="66" charset="0"/>
        </a:defRPr>
      </a:lvl6pPr>
      <a:lvl7pPr marL="914400" algn="r" rtl="0" fontAlgn="base">
        <a:spcBef>
          <a:spcPct val="0"/>
        </a:spcBef>
        <a:spcAft>
          <a:spcPct val="0"/>
        </a:spcAft>
        <a:defRPr sz="3200">
          <a:solidFill>
            <a:srgbClr val="3366FF"/>
          </a:solidFill>
          <a:latin typeface="Comic Sans MS" pitchFamily="66" charset="0"/>
        </a:defRPr>
      </a:lvl7pPr>
      <a:lvl8pPr marL="1371600" algn="r" rtl="0" fontAlgn="base">
        <a:spcBef>
          <a:spcPct val="0"/>
        </a:spcBef>
        <a:spcAft>
          <a:spcPct val="0"/>
        </a:spcAft>
        <a:defRPr sz="3200">
          <a:solidFill>
            <a:srgbClr val="3366FF"/>
          </a:solidFill>
          <a:latin typeface="Comic Sans MS" pitchFamily="66" charset="0"/>
        </a:defRPr>
      </a:lvl8pPr>
      <a:lvl9pPr marL="1828800" algn="r" rtl="0" fontAlgn="base">
        <a:spcBef>
          <a:spcPct val="0"/>
        </a:spcBef>
        <a:spcAft>
          <a:spcPct val="0"/>
        </a:spcAft>
        <a:defRPr sz="3200">
          <a:solidFill>
            <a:srgbClr val="3366FF"/>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5" name="Rectangle 34"/>
          <p:cNvSpPr/>
          <p:nvPr/>
        </p:nvSpPr>
        <p:spPr bwMode="invGray">
          <a:xfrm>
            <a:off x="12113289"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22" name="Title Placeholder 21"/>
          <p:cNvSpPr>
            <a:spLocks noGrp="1"/>
          </p:cNvSpPr>
          <p:nvPr>
            <p:ph type="title"/>
          </p:nvPr>
        </p:nvSpPr>
        <p:spPr>
          <a:xfrm>
            <a:off x="0" y="0"/>
            <a:ext cx="12192000" cy="6858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pic>
        <p:nvPicPr>
          <p:cNvPr id="20" name="Picture 19"/>
          <p:cNvPicPr>
            <a:picLocks noChangeAspect="1"/>
          </p:cNvPicPr>
          <p:nvPr userDrawn="1"/>
        </p:nvPicPr>
        <p:blipFill>
          <a:blip r:embed="rId16"/>
          <a:stretch>
            <a:fillRect/>
          </a:stretch>
        </p:blipFill>
        <p:spPr>
          <a:xfrm>
            <a:off x="11074406" y="112128"/>
            <a:ext cx="971255" cy="497472"/>
          </a:xfrm>
          <a:prstGeom prst="rect">
            <a:avLst/>
          </a:prstGeom>
        </p:spPr>
      </p:pic>
      <p:pic>
        <p:nvPicPr>
          <p:cNvPr id="21" name="Picture 20"/>
          <p:cNvPicPr>
            <a:picLocks/>
          </p:cNvPicPr>
          <p:nvPr userDrawn="1"/>
        </p:nvPicPr>
        <p:blipFill>
          <a:blip r:embed="rId17" cstate="print">
            <a:extLst>
              <a:ext uri="{28A0092B-C50C-407E-A947-70E740481C1C}">
                <a14:useLocalDpi xmlns:a14="http://schemas.microsoft.com/office/drawing/2010/main"/>
              </a:ext>
            </a:extLst>
          </a:blip>
          <a:srcRect r="-961"/>
          <a:stretch>
            <a:fillRect/>
          </a:stretch>
        </p:blipFill>
        <p:spPr bwMode="auto">
          <a:xfrm>
            <a:off x="0" y="685809"/>
            <a:ext cx="12192000" cy="79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690400"/>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98" r:id="rId11"/>
    <p:sldLayoutId id="2147483999" r:id="rId12"/>
    <p:sldLayoutId id="2147484000" r:id="rId13"/>
    <p:sldLayoutId id="2147484002" r:id="rId14"/>
  </p:sldLayoutIdLst>
  <p:hf sldNum="0" hdr="0" ftr="0" dt="0"/>
  <p:txStyles>
    <p:titleStyle>
      <a:lvl1pPr algn="l" rtl="0" eaLnBrk="1" latinLnBrk="0" hangingPunct="1">
        <a:spcBef>
          <a:spcPct val="0"/>
        </a:spcBef>
        <a:buNone/>
        <a:defRPr kumimoji="0" sz="36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9.tiff"/><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tiff"/><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8.tiff"/><Relationship Id="rId5" Type="http://schemas.openxmlformats.org/officeDocument/2006/relationships/image" Target="../media/image9.tiff"/><Relationship Id="rId4" Type="http://schemas.openxmlformats.org/officeDocument/2006/relationships/hyperlink" Target="https://pangeo.i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hamman/chains"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8.tiff"/><Relationship Id="rId4" Type="http://schemas.openxmlformats.org/officeDocument/2006/relationships/image" Target="../media/image37.tiff"/></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slideLayout" Target="../slideLayouts/slideLayout14.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0"/>
            <a:ext cx="12192000" cy="1905000"/>
          </a:xfrm>
          <a:prstGeom prst="rect">
            <a:avLst/>
          </a:prstGeom>
          <a:solidFill>
            <a:srgbClr val="002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dirty="0"/>
              <a:t>Storylines and LOCA updates</a:t>
            </a:r>
            <a:endParaRPr lang="en-US" i="1" dirty="0">
              <a:solidFill>
                <a:schemeClr val="bg1"/>
              </a:solidFill>
            </a:endParaRPr>
          </a:p>
        </p:txBody>
      </p:sp>
      <p:sp>
        <p:nvSpPr>
          <p:cNvPr id="73732" name="Title 4"/>
          <p:cNvSpPr txBox="1">
            <a:spLocks/>
          </p:cNvSpPr>
          <p:nvPr/>
        </p:nvSpPr>
        <p:spPr bwMode="auto">
          <a:xfrm>
            <a:off x="0" y="6134101"/>
            <a:ext cx="1219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marL="693738" indent="-693738"/>
            <a:r>
              <a:rPr lang="en-US" sz="1200" b="1" i="1" dirty="0">
                <a:solidFill>
                  <a:schemeClr val="tx2"/>
                </a:solidFill>
                <a:latin typeface="+mj-lt"/>
              </a:rPr>
              <a:t>NCAR - Reclamation - USACE Project Update Meeting</a:t>
            </a:r>
          </a:p>
          <a:p>
            <a:pPr marL="693738" indent="-693738"/>
            <a:r>
              <a:rPr lang="en-US" sz="1200" b="1" i="1" dirty="0">
                <a:solidFill>
                  <a:schemeClr val="tx2"/>
                </a:solidFill>
                <a:latin typeface="+mj-lt"/>
              </a:rPr>
              <a:t>Aug 28-29, 2018</a:t>
            </a:r>
          </a:p>
        </p:txBody>
      </p:sp>
      <p:sp>
        <p:nvSpPr>
          <p:cNvPr id="73733" name="Subtitle 5"/>
          <p:cNvSpPr txBox="1">
            <a:spLocks/>
          </p:cNvSpPr>
          <p:nvPr/>
        </p:nvSpPr>
        <p:spPr bwMode="auto">
          <a:xfrm>
            <a:off x="1219200" y="2116931"/>
            <a:ext cx="97536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0"/>
              </a:spcAft>
            </a:pPr>
            <a:r>
              <a:rPr lang="en-US" sz="1800" dirty="0">
                <a:solidFill>
                  <a:schemeClr val="tx2"/>
                </a:solidFill>
              </a:rPr>
              <a:t>Joe Hamman</a:t>
            </a:r>
            <a:r>
              <a:rPr lang="en-US" sz="1800" baseline="30000" dirty="0">
                <a:solidFill>
                  <a:schemeClr val="tx2"/>
                </a:solidFill>
              </a:rPr>
              <a:t>1</a:t>
            </a:r>
            <a:r>
              <a:rPr lang="en-US" sz="1800" dirty="0">
                <a:solidFill>
                  <a:schemeClr val="tx2"/>
                </a:solidFill>
              </a:rPr>
              <a:t>, Ethan Gutmann</a:t>
            </a:r>
            <a:r>
              <a:rPr lang="en-US" sz="1800" baseline="30000" dirty="0">
                <a:solidFill>
                  <a:schemeClr val="tx2"/>
                </a:solidFill>
              </a:rPr>
              <a:t>1</a:t>
            </a:r>
          </a:p>
          <a:p>
            <a:pPr algn="ctr" eaLnBrk="1" hangingPunct="1">
              <a:spcBef>
                <a:spcPts val="0"/>
              </a:spcBef>
              <a:spcAft>
                <a:spcPts val="0"/>
              </a:spcAft>
            </a:pPr>
            <a:endParaRPr lang="en-US" sz="1800" baseline="30000" dirty="0">
              <a:solidFill>
                <a:schemeClr val="tx2"/>
              </a:solidFill>
            </a:endParaRPr>
          </a:p>
          <a:p>
            <a:pPr marL="713232" indent="-342900" eaLnBrk="1" hangingPunct="1">
              <a:spcBef>
                <a:spcPts val="0"/>
              </a:spcBef>
              <a:spcAft>
                <a:spcPts val="0"/>
              </a:spcAft>
              <a:buAutoNum type="arabicPeriod"/>
            </a:pPr>
            <a:r>
              <a:rPr lang="en-US" sz="1600" dirty="0">
                <a:solidFill>
                  <a:schemeClr val="tx2">
                    <a:lumMod val="60000"/>
                    <a:lumOff val="40000"/>
                  </a:schemeClr>
                </a:solidFill>
              </a:rPr>
              <a:t>NCAR Research Applications Lab</a:t>
            </a:r>
          </a:p>
        </p:txBody>
      </p:sp>
      <p:pic>
        <p:nvPicPr>
          <p:cNvPr id="73735"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t="5685" b="24772"/>
          <a:stretch/>
        </p:blipFill>
        <p:spPr bwMode="auto">
          <a:xfrm>
            <a:off x="-17929" y="3429000"/>
            <a:ext cx="12209929" cy="2705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10843849" y="5925979"/>
            <a:ext cx="1366080" cy="246221"/>
          </a:xfrm>
          <a:prstGeom prst="rect">
            <a:avLst/>
          </a:prstGeom>
          <a:noFill/>
        </p:spPr>
        <p:txBody>
          <a:bodyPr wrap="none" rtlCol="0">
            <a:spAutoFit/>
          </a:bodyPr>
          <a:lstStyle/>
          <a:p>
            <a:r>
              <a:rPr lang="en-US" sz="1000" dirty="0">
                <a:solidFill>
                  <a:schemeClr val="bg1"/>
                </a:solidFill>
              </a:rPr>
              <a:t>Photo: Steven </a:t>
            </a:r>
            <a:r>
              <a:rPr lang="en-US" sz="1000" dirty="0" err="1">
                <a:solidFill>
                  <a:schemeClr val="bg1"/>
                </a:solidFill>
              </a:rPr>
              <a:t>Gnam</a:t>
            </a:r>
            <a:endParaRPr lang="en-US" sz="1000" dirty="0">
              <a:solidFill>
                <a:schemeClr val="bg1"/>
              </a:solidFill>
            </a:endParaRPr>
          </a:p>
        </p:txBody>
      </p:sp>
      <p:pic>
        <p:nvPicPr>
          <p:cNvPr id="7" name="Picture 6">
            <a:extLst>
              <a:ext uri="{FF2B5EF4-FFF2-40B4-BE49-F238E27FC236}">
                <a16:creationId xmlns:a16="http://schemas.microsoft.com/office/drawing/2014/main" id="{2890F02D-F355-3748-B86C-13A7B6C198CD}"/>
              </a:ext>
            </a:extLst>
          </p:cNvPr>
          <p:cNvPicPr>
            <a:picLocks noChangeAspect="1"/>
          </p:cNvPicPr>
          <p:nvPr/>
        </p:nvPicPr>
        <p:blipFill>
          <a:blip r:embed="rId4"/>
          <a:stretch>
            <a:fillRect/>
          </a:stretch>
        </p:blipFill>
        <p:spPr>
          <a:xfrm>
            <a:off x="10711543" y="6209483"/>
            <a:ext cx="1353787" cy="611235"/>
          </a:xfrm>
          <a:prstGeom prst="rect">
            <a:avLst/>
          </a:prstGeom>
        </p:spPr>
      </p:pic>
      <p:pic>
        <p:nvPicPr>
          <p:cNvPr id="8" name="Picture 7">
            <a:extLst>
              <a:ext uri="{FF2B5EF4-FFF2-40B4-BE49-F238E27FC236}">
                <a16:creationId xmlns:a16="http://schemas.microsoft.com/office/drawing/2014/main" id="{AD0733B5-863C-6540-B5EA-1646F5B6AB9E}"/>
              </a:ext>
            </a:extLst>
          </p:cNvPr>
          <p:cNvPicPr>
            <a:picLocks noChangeAspect="1"/>
          </p:cNvPicPr>
          <p:nvPr/>
        </p:nvPicPr>
        <p:blipFill rotWithShape="1">
          <a:blip r:embed="rId5"/>
          <a:srcRect b="10945"/>
          <a:stretch/>
        </p:blipFill>
        <p:spPr>
          <a:xfrm>
            <a:off x="9820894" y="6213680"/>
            <a:ext cx="763979" cy="607038"/>
          </a:xfrm>
          <a:prstGeom prst="rect">
            <a:avLst/>
          </a:prstGeom>
        </p:spPr>
      </p:pic>
      <p:pic>
        <p:nvPicPr>
          <p:cNvPr id="3" name="Picture 2">
            <a:extLst>
              <a:ext uri="{FF2B5EF4-FFF2-40B4-BE49-F238E27FC236}">
                <a16:creationId xmlns:a16="http://schemas.microsoft.com/office/drawing/2014/main" id="{72B75723-4CFA-E34B-AA14-789F1695DB96}"/>
              </a:ext>
            </a:extLst>
          </p:cNvPr>
          <p:cNvPicPr>
            <a:picLocks noChangeAspect="1"/>
          </p:cNvPicPr>
          <p:nvPr/>
        </p:nvPicPr>
        <p:blipFill>
          <a:blip r:embed="rId6"/>
          <a:stretch>
            <a:fillRect/>
          </a:stretch>
        </p:blipFill>
        <p:spPr>
          <a:xfrm>
            <a:off x="8864113" y="6209483"/>
            <a:ext cx="733127" cy="606052"/>
          </a:xfrm>
          <a:prstGeom prst="rect">
            <a:avLst/>
          </a:prstGeom>
        </p:spPr>
      </p:pic>
      <p:pic>
        <p:nvPicPr>
          <p:cNvPr id="4" name="Picture 3">
            <a:extLst>
              <a:ext uri="{FF2B5EF4-FFF2-40B4-BE49-F238E27FC236}">
                <a16:creationId xmlns:a16="http://schemas.microsoft.com/office/drawing/2014/main" id="{11FD56C4-50F0-F143-A39A-1D5CCFE8C173}"/>
              </a:ext>
            </a:extLst>
          </p:cNvPr>
          <p:cNvPicPr>
            <a:picLocks noChangeAspect="1"/>
          </p:cNvPicPr>
          <p:nvPr/>
        </p:nvPicPr>
        <p:blipFill>
          <a:blip r:embed="rId7"/>
          <a:stretch>
            <a:fillRect/>
          </a:stretch>
        </p:blipFill>
        <p:spPr>
          <a:xfrm>
            <a:off x="8139956" y="6214925"/>
            <a:ext cx="597487" cy="600610"/>
          </a:xfrm>
          <a:prstGeom prst="rect">
            <a:avLst/>
          </a:prstGeom>
        </p:spPr>
      </p:pic>
    </p:spTree>
    <p:extLst>
      <p:ext uri="{BB962C8B-B14F-4D97-AF65-F5344CB8AC3E}">
        <p14:creationId xmlns:p14="http://schemas.microsoft.com/office/powerpoint/2010/main" val="2827092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18469" y="1279621"/>
            <a:ext cx="11852430" cy="4127326"/>
          </a:xfrm>
          <a:prstGeom prst="rect">
            <a:avLst/>
          </a:prstGeom>
        </p:spPr>
      </p:pic>
    </p:spTree>
    <p:extLst>
      <p:ext uri="{BB962C8B-B14F-4D97-AF65-F5344CB8AC3E}">
        <p14:creationId xmlns:p14="http://schemas.microsoft.com/office/powerpoint/2010/main" val="25368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p:cNvSpPr>
            <a:spLocks noGrp="1"/>
          </p:cNvSpPr>
          <p:nvPr>
            <p:ph type="title"/>
          </p:nvPr>
        </p:nvSpPr>
        <p:spPr>
          <a:xfrm>
            <a:off x="0" y="1"/>
            <a:ext cx="10668000" cy="508000"/>
          </a:xfrm>
        </p:spPr>
        <p:txBody>
          <a:bodyPr>
            <a:normAutofit fontScale="90000"/>
          </a:bodyPr>
          <a:lstStyle/>
          <a:p>
            <a:r>
              <a:rPr lang="en-US" dirty="0"/>
              <a:t>Large ensemble of downscaled data</a:t>
            </a:r>
          </a:p>
        </p:txBody>
      </p:sp>
      <p:graphicFrame>
        <p:nvGraphicFramePr>
          <p:cNvPr id="6" name="Table 5"/>
          <p:cNvGraphicFramePr>
            <a:graphicFrameLocks noGrp="1"/>
          </p:cNvGraphicFramePr>
          <p:nvPr>
            <p:extLst>
              <p:ext uri="{D42A27DB-BD31-4B8C-83A1-F6EECF244321}">
                <p14:modId xmlns:p14="http://schemas.microsoft.com/office/powerpoint/2010/main" val="573365431"/>
              </p:ext>
            </p:extLst>
          </p:nvPr>
        </p:nvGraphicFramePr>
        <p:xfrm>
          <a:off x="211350" y="3233598"/>
          <a:ext cx="3115657" cy="3505404"/>
        </p:xfrm>
        <a:graphic>
          <a:graphicData uri="http://schemas.openxmlformats.org/drawingml/2006/table">
            <a:tbl>
              <a:tblPr firstRow="1" bandRow="1">
                <a:tableStyleId>{93296810-A885-4BE3-A3E7-6D5BEEA58F35}</a:tableStyleId>
              </a:tblPr>
              <a:tblGrid>
                <a:gridCol w="1187768">
                  <a:extLst>
                    <a:ext uri="{9D8B030D-6E8A-4147-A177-3AD203B41FA5}">
                      <a16:colId xmlns:a16="http://schemas.microsoft.com/office/drawing/2014/main" val="20000"/>
                    </a:ext>
                  </a:extLst>
                </a:gridCol>
                <a:gridCol w="905193">
                  <a:extLst>
                    <a:ext uri="{9D8B030D-6E8A-4147-A177-3AD203B41FA5}">
                      <a16:colId xmlns:a16="http://schemas.microsoft.com/office/drawing/2014/main" val="20001"/>
                    </a:ext>
                  </a:extLst>
                </a:gridCol>
                <a:gridCol w="511348">
                  <a:extLst>
                    <a:ext uri="{9D8B030D-6E8A-4147-A177-3AD203B41FA5}">
                      <a16:colId xmlns:a16="http://schemas.microsoft.com/office/drawing/2014/main" val="20002"/>
                    </a:ext>
                  </a:extLst>
                </a:gridCol>
                <a:gridCol w="511348">
                  <a:extLst>
                    <a:ext uri="{9D8B030D-6E8A-4147-A177-3AD203B41FA5}">
                      <a16:colId xmlns:a16="http://schemas.microsoft.com/office/drawing/2014/main" val="20003"/>
                    </a:ext>
                  </a:extLst>
                </a:gridCol>
              </a:tblGrid>
              <a:tr h="453938">
                <a:tc>
                  <a:txBody>
                    <a:bodyPr/>
                    <a:lstStyle/>
                    <a:p>
                      <a:pPr algn="ctr"/>
                      <a:r>
                        <a:rPr lang="en-US" sz="1050" dirty="0"/>
                        <a:t>GCMs</a:t>
                      </a:r>
                    </a:p>
                  </a:txBody>
                  <a:tcPr/>
                </a:tc>
                <a:tc>
                  <a:txBody>
                    <a:bodyPr/>
                    <a:lstStyle/>
                    <a:p>
                      <a:pPr algn="ctr"/>
                      <a:r>
                        <a:rPr lang="en-US" sz="1050" dirty="0"/>
                        <a:t>Historical</a:t>
                      </a:r>
                    </a:p>
                  </a:txBody>
                  <a:tcPr/>
                </a:tc>
                <a:tc>
                  <a:txBody>
                    <a:bodyPr/>
                    <a:lstStyle/>
                    <a:p>
                      <a:pPr algn="ctr"/>
                      <a:r>
                        <a:rPr lang="en-US" sz="1050" dirty="0"/>
                        <a:t>RCP 4.5</a:t>
                      </a:r>
                    </a:p>
                  </a:txBody>
                  <a:tcPr/>
                </a:tc>
                <a:tc>
                  <a:txBody>
                    <a:bodyPr/>
                    <a:lstStyle/>
                    <a:p>
                      <a:pPr algn="ctr"/>
                      <a:r>
                        <a:rPr lang="en-US" sz="1050" dirty="0"/>
                        <a:t>RCP 8.5</a:t>
                      </a:r>
                    </a:p>
                  </a:txBody>
                  <a:tcPr/>
                </a:tc>
                <a:extLst>
                  <a:ext uri="{0D108BD9-81ED-4DB2-BD59-A6C34878D82A}">
                    <a16:rowId xmlns:a16="http://schemas.microsoft.com/office/drawing/2014/main" val="10000"/>
                  </a:ext>
                </a:extLst>
              </a:tr>
              <a:tr h="277406">
                <a:tc>
                  <a:txBody>
                    <a:bodyPr/>
                    <a:lstStyle/>
                    <a:p>
                      <a:pPr algn="ctr"/>
                      <a:r>
                        <a:rPr lang="en-US" sz="1050" dirty="0"/>
                        <a:t>MIROC5</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1"/>
                  </a:ext>
                </a:extLst>
              </a:tr>
              <a:tr h="277406">
                <a:tc>
                  <a:txBody>
                    <a:bodyPr/>
                    <a:lstStyle/>
                    <a:p>
                      <a:pPr algn="ctr"/>
                      <a:r>
                        <a:rPr lang="en-US" sz="1050" dirty="0"/>
                        <a:t>CNRM-CM5</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2"/>
                  </a:ext>
                </a:extLst>
              </a:tr>
              <a:tr h="277406">
                <a:tc>
                  <a:txBody>
                    <a:bodyPr/>
                    <a:lstStyle/>
                    <a:p>
                      <a:pPr algn="ctr"/>
                      <a:r>
                        <a:rPr lang="en-US" sz="1050" dirty="0"/>
                        <a:t>CanESM2</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3"/>
                  </a:ext>
                </a:extLst>
              </a:tr>
              <a:tr h="277406">
                <a:tc>
                  <a:txBody>
                    <a:bodyPr/>
                    <a:lstStyle/>
                    <a:p>
                      <a:pPr algn="ctr"/>
                      <a:r>
                        <a:rPr lang="en-US" sz="1050" dirty="0"/>
                        <a:t>ACCESS1-3</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4"/>
                  </a:ext>
                </a:extLst>
              </a:tr>
              <a:tr h="277406">
                <a:tc>
                  <a:txBody>
                    <a:bodyPr/>
                    <a:lstStyle/>
                    <a:p>
                      <a:pPr algn="ctr"/>
                      <a:r>
                        <a:rPr lang="en-US" sz="1050" dirty="0"/>
                        <a:t>CCSM4</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5"/>
                  </a:ext>
                </a:extLst>
              </a:tr>
              <a:tr h="277406">
                <a:tc>
                  <a:txBody>
                    <a:bodyPr/>
                    <a:lstStyle/>
                    <a:p>
                      <a:pPr algn="ctr"/>
                      <a:r>
                        <a:rPr lang="en-US" sz="1050" dirty="0"/>
                        <a:t>NorESM1-M</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6"/>
                  </a:ext>
                </a:extLst>
              </a:tr>
              <a:tr h="277406">
                <a:tc>
                  <a:txBody>
                    <a:bodyPr/>
                    <a:lstStyle/>
                    <a:p>
                      <a:pPr algn="ctr"/>
                      <a:r>
                        <a:rPr lang="en-US" sz="1050" dirty="0"/>
                        <a:t>MRI-CGCM3</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7"/>
                  </a:ext>
                </a:extLst>
              </a:tr>
              <a:tr h="277406">
                <a:tc>
                  <a:txBody>
                    <a:bodyPr/>
                    <a:lstStyle/>
                    <a:p>
                      <a:pPr algn="ctr"/>
                      <a:r>
                        <a:rPr lang="en-US" sz="1050" dirty="0"/>
                        <a:t>GISS-E2-H</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endParaRPr lang="en-US" sz="1050"/>
                    </a:p>
                  </a:txBody>
                  <a:tcPr/>
                </a:tc>
                <a:extLst>
                  <a:ext uri="{0D108BD9-81ED-4DB2-BD59-A6C34878D82A}">
                    <a16:rowId xmlns:a16="http://schemas.microsoft.com/office/drawing/2014/main" val="10008"/>
                  </a:ext>
                </a:extLst>
              </a:tr>
              <a:tr h="277406">
                <a:tc>
                  <a:txBody>
                    <a:bodyPr/>
                    <a:lstStyle/>
                    <a:p>
                      <a:pPr algn="ctr"/>
                      <a:r>
                        <a:rPr lang="en-US" sz="1050" dirty="0"/>
                        <a:t>GFDL-CM3</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09"/>
                  </a:ext>
                </a:extLst>
              </a:tr>
              <a:tr h="277406">
                <a:tc>
                  <a:txBody>
                    <a:bodyPr/>
                    <a:lstStyle/>
                    <a:p>
                      <a:pPr algn="ctr"/>
                      <a:r>
                        <a:rPr lang="en-US" sz="1050" dirty="0"/>
                        <a:t>IPSL-CM5A-MR</a:t>
                      </a:r>
                    </a:p>
                  </a:txBody>
                  <a:tcPr/>
                </a:tc>
                <a:tc>
                  <a:txBody>
                    <a:bodyPr/>
                    <a:lstStyle/>
                    <a:p>
                      <a:pPr algn="ctr"/>
                      <a:r>
                        <a:rPr lang="en-US" sz="1050" dirty="0"/>
                        <a:t>x</a:t>
                      </a:r>
                    </a:p>
                  </a:txBody>
                  <a:tcPr/>
                </a:tc>
                <a:tc>
                  <a:txBody>
                    <a:bodyPr/>
                    <a:lstStyle/>
                    <a:p>
                      <a:pPr algn="ctr"/>
                      <a:r>
                        <a:rPr lang="en-US" sz="1050" dirty="0"/>
                        <a:t>x</a:t>
                      </a:r>
                    </a:p>
                  </a:txBody>
                  <a:tcPr/>
                </a:tc>
                <a:tc>
                  <a:txBody>
                    <a:bodyPr/>
                    <a:lstStyle/>
                    <a:p>
                      <a:pPr algn="ctr"/>
                      <a:r>
                        <a:rPr lang="en-US" sz="1050" dirty="0"/>
                        <a:t>x</a:t>
                      </a:r>
                    </a:p>
                  </a:txBody>
                  <a:tcPr/>
                </a:tc>
                <a:extLst>
                  <a:ext uri="{0D108BD9-81ED-4DB2-BD59-A6C34878D82A}">
                    <a16:rowId xmlns:a16="http://schemas.microsoft.com/office/drawing/2014/main" val="10010"/>
                  </a:ext>
                </a:extLst>
              </a:tr>
              <a:tr h="277406">
                <a:tc>
                  <a:txBody>
                    <a:bodyPr/>
                    <a:lstStyle/>
                    <a:p>
                      <a:pPr algn="ctr"/>
                      <a:r>
                        <a:rPr lang="en-US" sz="1050" dirty="0"/>
                        <a:t>ERA-Interim</a:t>
                      </a:r>
                    </a:p>
                  </a:txBody>
                  <a:tcPr/>
                </a:tc>
                <a:tc>
                  <a:txBody>
                    <a:bodyPr/>
                    <a:lstStyle/>
                    <a:p>
                      <a:pPr algn="ctr"/>
                      <a:r>
                        <a:rPr lang="en-US" sz="1050" dirty="0"/>
                        <a:t>x</a:t>
                      </a:r>
                    </a:p>
                  </a:txBody>
                  <a:tcPr/>
                </a:tc>
                <a:tc>
                  <a:txBody>
                    <a:bodyPr/>
                    <a:lstStyle/>
                    <a:p>
                      <a:pPr algn="ctr"/>
                      <a:endParaRPr lang="en-US" sz="1050"/>
                    </a:p>
                  </a:txBody>
                  <a:tcPr/>
                </a:tc>
                <a:tc>
                  <a:txBody>
                    <a:bodyPr/>
                    <a:lstStyle/>
                    <a:p>
                      <a:pPr algn="ctr"/>
                      <a:endParaRPr lang="en-US" sz="1050" dirty="0"/>
                    </a:p>
                  </a:txBody>
                  <a:tcPr/>
                </a:tc>
                <a:extLst>
                  <a:ext uri="{0D108BD9-81ED-4DB2-BD59-A6C34878D82A}">
                    <a16:rowId xmlns:a16="http://schemas.microsoft.com/office/drawing/2014/main" val="1001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06476378"/>
              </p:ext>
            </p:extLst>
          </p:nvPr>
        </p:nvGraphicFramePr>
        <p:xfrm>
          <a:off x="3869343" y="3233598"/>
          <a:ext cx="1436616" cy="1691640"/>
        </p:xfrm>
        <a:graphic>
          <a:graphicData uri="http://schemas.openxmlformats.org/drawingml/2006/table">
            <a:tbl>
              <a:tblPr firstRow="1" bandRow="1">
                <a:tableStyleId>{93296810-A885-4BE3-A3E7-6D5BEEA58F35}</a:tableStyleId>
              </a:tblPr>
              <a:tblGrid>
                <a:gridCol w="1436616">
                  <a:extLst>
                    <a:ext uri="{9D8B030D-6E8A-4147-A177-3AD203B41FA5}">
                      <a16:colId xmlns:a16="http://schemas.microsoft.com/office/drawing/2014/main" val="20000"/>
                    </a:ext>
                  </a:extLst>
                </a:gridCol>
              </a:tblGrid>
              <a:tr h="309945">
                <a:tc>
                  <a:txBody>
                    <a:bodyPr/>
                    <a:lstStyle/>
                    <a:p>
                      <a:pPr algn="ctr"/>
                      <a:r>
                        <a:rPr lang="en-US" sz="1050" dirty="0"/>
                        <a:t>Downscaling </a:t>
                      </a:r>
                    </a:p>
                    <a:p>
                      <a:pPr algn="ctr"/>
                      <a:r>
                        <a:rPr lang="en-US" sz="1050" dirty="0"/>
                        <a:t>Methods</a:t>
                      </a:r>
                    </a:p>
                  </a:txBody>
                  <a:tcPr/>
                </a:tc>
                <a:extLst>
                  <a:ext uri="{0D108BD9-81ED-4DB2-BD59-A6C34878D82A}">
                    <a16:rowId xmlns:a16="http://schemas.microsoft.com/office/drawing/2014/main" val="10000"/>
                  </a:ext>
                </a:extLst>
              </a:tr>
              <a:tr h="152041">
                <a:tc>
                  <a:txBody>
                    <a:bodyPr/>
                    <a:lstStyle/>
                    <a:p>
                      <a:pPr algn="ctr"/>
                      <a:r>
                        <a:rPr lang="en-US" sz="1050" dirty="0"/>
                        <a:t>BCSD</a:t>
                      </a:r>
                    </a:p>
                  </a:txBody>
                  <a:tcPr/>
                </a:tc>
                <a:extLst>
                  <a:ext uri="{0D108BD9-81ED-4DB2-BD59-A6C34878D82A}">
                    <a16:rowId xmlns:a16="http://schemas.microsoft.com/office/drawing/2014/main" val="10001"/>
                  </a:ext>
                </a:extLst>
              </a:tr>
              <a:tr h="152041">
                <a:tc>
                  <a:txBody>
                    <a:bodyPr/>
                    <a:lstStyle/>
                    <a:p>
                      <a:pPr algn="ctr"/>
                      <a:r>
                        <a:rPr lang="en-US" sz="1050" dirty="0"/>
                        <a:t>LOCA</a:t>
                      </a:r>
                    </a:p>
                  </a:txBody>
                  <a:tcPr/>
                </a:tc>
                <a:extLst>
                  <a:ext uri="{0D108BD9-81ED-4DB2-BD59-A6C34878D82A}">
                    <a16:rowId xmlns:a16="http://schemas.microsoft.com/office/drawing/2014/main" val="10002"/>
                  </a:ext>
                </a:extLst>
              </a:tr>
              <a:tr h="152041">
                <a:tc>
                  <a:txBody>
                    <a:bodyPr/>
                    <a:lstStyle/>
                    <a:p>
                      <a:pPr algn="ctr"/>
                      <a:r>
                        <a:rPr lang="en-US" sz="1050" dirty="0"/>
                        <a:t>WRF-50km</a:t>
                      </a:r>
                    </a:p>
                  </a:txBody>
                  <a:tcPr/>
                </a:tc>
                <a:extLst>
                  <a:ext uri="{0D108BD9-81ED-4DB2-BD59-A6C34878D82A}">
                    <a16:rowId xmlns:a16="http://schemas.microsoft.com/office/drawing/2014/main" val="10003"/>
                  </a:ext>
                </a:extLst>
              </a:tr>
              <a:tr h="1520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t>ICAR</a:t>
                      </a:r>
                    </a:p>
                  </a:txBody>
                  <a:tcPr/>
                </a:tc>
                <a:extLst>
                  <a:ext uri="{0D108BD9-81ED-4DB2-BD59-A6C34878D82A}">
                    <a16:rowId xmlns:a16="http://schemas.microsoft.com/office/drawing/2014/main" val="10004"/>
                  </a:ext>
                </a:extLst>
              </a:tr>
              <a:tr h="1658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t>GARD x </a:t>
                      </a:r>
                      <a:r>
                        <a:rPr lang="en-US" sz="1200" b="1" dirty="0"/>
                        <a:t>12</a:t>
                      </a:r>
                      <a:endParaRPr lang="en-US" sz="1050" b="1"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371276" y="4912435"/>
            <a:ext cx="338554" cy="369332"/>
          </a:xfrm>
          <a:prstGeom prst="rect">
            <a:avLst/>
          </a:prstGeom>
          <a:noFill/>
        </p:spPr>
        <p:txBody>
          <a:bodyPr wrap="none" rtlCol="0">
            <a:spAutoFit/>
          </a:bodyPr>
          <a:lstStyle/>
          <a:p>
            <a:r>
              <a:rPr lang="en-US" dirty="0"/>
              <a:t>X</a:t>
            </a:r>
          </a:p>
        </p:txBody>
      </p:sp>
      <p:sp>
        <p:nvSpPr>
          <p:cNvPr id="9" name="Content Placeholder 2"/>
          <p:cNvSpPr>
            <a:spLocks noGrp="1"/>
          </p:cNvSpPr>
          <p:nvPr>
            <p:ph idx="1"/>
          </p:nvPr>
        </p:nvSpPr>
        <p:spPr>
          <a:xfrm>
            <a:off x="112735" y="876548"/>
            <a:ext cx="5361140" cy="2357049"/>
          </a:xfrm>
        </p:spPr>
        <p:txBody>
          <a:bodyPr>
            <a:normAutofit fontScale="70000" lnSpcReduction="20000"/>
          </a:bodyPr>
          <a:lstStyle/>
          <a:p>
            <a:r>
              <a:rPr lang="en-US" dirty="0"/>
              <a:t>Large ensemble of downscaled meteorological projections over 1/8°</a:t>
            </a:r>
            <a:r>
              <a:rPr lang="en-US" baseline="30000" dirty="0"/>
              <a:t> </a:t>
            </a:r>
            <a:r>
              <a:rPr lang="en-US" dirty="0"/>
              <a:t>CONUS domain</a:t>
            </a:r>
          </a:p>
          <a:p>
            <a:pPr lvl="1"/>
            <a:r>
              <a:rPr lang="en-US" sz="2700" dirty="0"/>
              <a:t>Combines existing methods (BCSD, LOCA, ICAR) with a collection of GARD methods</a:t>
            </a:r>
          </a:p>
          <a:p>
            <a:pPr lvl="1"/>
            <a:r>
              <a:rPr lang="en-US" sz="2700" dirty="0"/>
              <a:t>GARD members use WRF-50km dataset</a:t>
            </a:r>
          </a:p>
          <a:p>
            <a:pPr lvl="1"/>
            <a:r>
              <a:rPr lang="en-US" sz="2700" dirty="0"/>
              <a:t>GARD methods cover a range of predictor variables and downscaling configurations</a:t>
            </a:r>
          </a:p>
        </p:txBody>
      </p:sp>
      <p:graphicFrame>
        <p:nvGraphicFramePr>
          <p:cNvPr id="11" name="Table 10"/>
          <p:cNvGraphicFramePr>
            <a:graphicFrameLocks noGrp="1"/>
          </p:cNvGraphicFramePr>
          <p:nvPr>
            <p:extLst>
              <p:ext uri="{D42A27DB-BD31-4B8C-83A1-F6EECF244321}">
                <p14:modId xmlns:p14="http://schemas.microsoft.com/office/powerpoint/2010/main" val="1400263332"/>
              </p:ext>
            </p:extLst>
          </p:nvPr>
        </p:nvGraphicFramePr>
        <p:xfrm>
          <a:off x="3867255" y="5425127"/>
          <a:ext cx="1436616" cy="1313875"/>
        </p:xfrm>
        <a:graphic>
          <a:graphicData uri="http://schemas.openxmlformats.org/drawingml/2006/table">
            <a:tbl>
              <a:tblPr firstRow="1" bandRow="1">
                <a:tableStyleId>{93296810-A885-4BE3-A3E7-6D5BEEA58F35}</a:tableStyleId>
              </a:tblPr>
              <a:tblGrid>
                <a:gridCol w="1436616">
                  <a:extLst>
                    <a:ext uri="{9D8B030D-6E8A-4147-A177-3AD203B41FA5}">
                      <a16:colId xmlns:a16="http://schemas.microsoft.com/office/drawing/2014/main" val="20000"/>
                    </a:ext>
                  </a:extLst>
                </a:gridCol>
              </a:tblGrid>
              <a:tr h="399475">
                <a:tc>
                  <a:txBody>
                    <a:bodyPr/>
                    <a:lstStyle/>
                    <a:p>
                      <a:r>
                        <a:rPr lang="en-US" sz="1050" dirty="0"/>
                        <a:t>Variables (daily)</a:t>
                      </a:r>
                    </a:p>
                  </a:txBody>
                  <a:tcPr/>
                </a:tc>
                <a:extLst>
                  <a:ext uri="{0D108BD9-81ED-4DB2-BD59-A6C34878D82A}">
                    <a16:rowId xmlns:a16="http://schemas.microsoft.com/office/drawing/2014/main" val="10000"/>
                  </a:ext>
                </a:extLst>
              </a:tr>
              <a:tr h="158827">
                <a:tc>
                  <a:txBody>
                    <a:bodyPr/>
                    <a:lstStyle/>
                    <a:p>
                      <a:r>
                        <a:rPr lang="en-US" sz="1050" dirty="0"/>
                        <a:t>Precipitation</a:t>
                      </a:r>
                    </a:p>
                  </a:txBody>
                  <a:tcPr/>
                </a:tc>
                <a:extLst>
                  <a:ext uri="{0D108BD9-81ED-4DB2-BD59-A6C34878D82A}">
                    <a16:rowId xmlns:a16="http://schemas.microsoft.com/office/drawing/2014/main" val="10001"/>
                  </a:ext>
                </a:extLst>
              </a:tr>
              <a:tr h="158827">
                <a:tc>
                  <a:txBody>
                    <a:bodyPr/>
                    <a:lstStyle/>
                    <a:p>
                      <a:r>
                        <a:rPr lang="en-US" sz="1050" dirty="0"/>
                        <a:t>Mean Temperature</a:t>
                      </a:r>
                    </a:p>
                  </a:txBody>
                  <a:tcPr/>
                </a:tc>
                <a:extLst>
                  <a:ext uri="{0D108BD9-81ED-4DB2-BD59-A6C34878D82A}">
                    <a16:rowId xmlns:a16="http://schemas.microsoft.com/office/drawing/2014/main" val="10002"/>
                  </a:ext>
                </a:extLst>
              </a:tr>
              <a:tr h="259900">
                <a:tc>
                  <a:txBody>
                    <a:bodyPr/>
                    <a:lstStyle/>
                    <a:p>
                      <a:r>
                        <a:rPr lang="en-US" sz="1050" dirty="0"/>
                        <a:t>Diurnal</a:t>
                      </a:r>
                      <a:r>
                        <a:rPr lang="en-US" sz="1050" baseline="0" dirty="0"/>
                        <a:t> Temperature Range</a:t>
                      </a:r>
                      <a:endParaRPr lang="en-US" sz="1050" dirty="0"/>
                    </a:p>
                  </a:txBody>
                  <a:tcPr/>
                </a:tc>
                <a:extLst>
                  <a:ext uri="{0D108BD9-81ED-4DB2-BD59-A6C34878D82A}">
                    <a16:rowId xmlns:a16="http://schemas.microsoft.com/office/drawing/2014/main" val="10003"/>
                  </a:ext>
                </a:extLst>
              </a:tr>
            </a:tbl>
          </a:graphicData>
        </a:graphic>
      </p:graphicFrame>
      <p:pic>
        <p:nvPicPr>
          <p:cNvPr id="2" name="Picture 1"/>
          <p:cNvPicPr>
            <a:picLocks noChangeAspect="1"/>
          </p:cNvPicPr>
          <p:nvPr/>
        </p:nvPicPr>
        <p:blipFill>
          <a:blip r:embed="rId3"/>
          <a:stretch>
            <a:fillRect/>
          </a:stretch>
        </p:blipFill>
        <p:spPr>
          <a:xfrm>
            <a:off x="5868887" y="876549"/>
            <a:ext cx="6171105" cy="2163152"/>
          </a:xfrm>
          <a:prstGeom prst="rect">
            <a:avLst/>
          </a:prstGeom>
        </p:spPr>
      </p:pic>
      <p:pic>
        <p:nvPicPr>
          <p:cNvPr id="4" name="Picture 3"/>
          <p:cNvPicPr>
            <a:picLocks noChangeAspect="1"/>
          </p:cNvPicPr>
          <p:nvPr/>
        </p:nvPicPr>
        <p:blipFill>
          <a:blip r:embed="rId4"/>
          <a:stretch>
            <a:fillRect/>
          </a:stretch>
        </p:blipFill>
        <p:spPr>
          <a:xfrm>
            <a:off x="5848295" y="3033908"/>
            <a:ext cx="6191697" cy="2151868"/>
          </a:xfrm>
          <a:prstGeom prst="rect">
            <a:avLst/>
          </a:prstGeom>
        </p:spPr>
      </p:pic>
      <p:pic>
        <p:nvPicPr>
          <p:cNvPr id="17" name="Picture 16"/>
          <p:cNvPicPr>
            <a:picLocks noChangeAspect="1"/>
          </p:cNvPicPr>
          <p:nvPr/>
        </p:nvPicPr>
        <p:blipFill>
          <a:blip r:embed="rId5"/>
          <a:stretch>
            <a:fillRect/>
          </a:stretch>
        </p:blipFill>
        <p:spPr>
          <a:xfrm>
            <a:off x="10125874" y="23019"/>
            <a:ext cx="2066125" cy="662781"/>
          </a:xfrm>
          <a:prstGeom prst="rect">
            <a:avLst/>
          </a:prstGeom>
        </p:spPr>
      </p:pic>
      <p:sp>
        <p:nvSpPr>
          <p:cNvPr id="7" name="TextBox 6"/>
          <p:cNvSpPr txBox="1"/>
          <p:nvPr/>
        </p:nvSpPr>
        <p:spPr>
          <a:xfrm>
            <a:off x="6022588" y="5430502"/>
            <a:ext cx="527025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Key point: Using this dataset, we can explore questions of how and why different change metrics vary between GCMs and downscaling methods.</a:t>
            </a:r>
          </a:p>
        </p:txBody>
      </p:sp>
      <p:sp>
        <p:nvSpPr>
          <p:cNvPr id="5" name="TextBox 4"/>
          <p:cNvSpPr txBox="1"/>
          <p:nvPr/>
        </p:nvSpPr>
        <p:spPr>
          <a:xfrm>
            <a:off x="11435968" y="1148576"/>
            <a:ext cx="721672" cy="276999"/>
          </a:xfrm>
          <a:prstGeom prst="rect">
            <a:avLst/>
          </a:prstGeom>
          <a:noFill/>
        </p:spPr>
        <p:txBody>
          <a:bodyPr wrap="none" rtlCol="0">
            <a:spAutoFit/>
          </a:bodyPr>
          <a:lstStyle/>
          <a:p>
            <a:r>
              <a:rPr lang="en-US" sz="1200"/>
              <a:t>RCP8.5</a:t>
            </a:r>
          </a:p>
        </p:txBody>
      </p:sp>
      <p:sp>
        <p:nvSpPr>
          <p:cNvPr id="8" name="TextBox 7"/>
          <p:cNvSpPr txBox="1"/>
          <p:nvPr/>
        </p:nvSpPr>
        <p:spPr>
          <a:xfrm>
            <a:off x="12192000" y="110642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99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ensemble structure </a:t>
            </a:r>
          </a:p>
        </p:txBody>
      </p:sp>
      <p:sp>
        <p:nvSpPr>
          <p:cNvPr id="5" name="TextBox 4"/>
          <p:cNvSpPr txBox="1"/>
          <p:nvPr/>
        </p:nvSpPr>
        <p:spPr>
          <a:xfrm>
            <a:off x="6324600" y="1224037"/>
            <a:ext cx="4914900" cy="4988873"/>
          </a:xfrm>
          <a:prstGeom prst="rect">
            <a:avLst/>
          </a:prstGeom>
        </p:spPr>
        <p:txBody>
          <a:bodyPr vert="horz">
            <a:normAutofit fontScale="77500" lnSpcReduction="20000"/>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r>
              <a:rPr lang="en-US" b="1" dirty="0"/>
              <a:t>Obvious Point: </a:t>
            </a:r>
            <a:r>
              <a:rPr lang="en-US" dirty="0"/>
              <a:t>Downscaled change signals can vary substantially by both downscaling methods and GCMs.</a:t>
            </a:r>
          </a:p>
          <a:p>
            <a:endParaRPr lang="en-US" b="1" dirty="0"/>
          </a:p>
          <a:p>
            <a:r>
              <a:rPr lang="en-US" b="1" dirty="0"/>
              <a:t>Key questions: </a:t>
            </a:r>
          </a:p>
          <a:p>
            <a:pPr lvl="1"/>
            <a:r>
              <a:rPr lang="en-US" dirty="0"/>
              <a:t>Why do predicted changes have opposite signs between different downscaling methods?</a:t>
            </a:r>
          </a:p>
          <a:p>
            <a:pPr lvl="1"/>
            <a:r>
              <a:rPr lang="en-US" dirty="0"/>
              <a:t>How closely should we expect downscaled change signals to agree with the change signal from the driving GCMs?</a:t>
            </a:r>
          </a:p>
          <a:p>
            <a:pPr lvl="1"/>
            <a:r>
              <a:rPr lang="en-US" dirty="0"/>
              <a:t>What do we loose when we inforce the GCM signal on the downscaled dataset?</a:t>
            </a:r>
          </a:p>
          <a:p>
            <a:endParaRPr lang="en-US" dirty="0"/>
          </a:p>
        </p:txBody>
      </p:sp>
      <p:pic>
        <p:nvPicPr>
          <p:cNvPr id="6" name="Picture 5"/>
          <p:cNvPicPr>
            <a:picLocks noChangeAspect="1"/>
          </p:cNvPicPr>
          <p:nvPr/>
        </p:nvPicPr>
        <p:blipFill>
          <a:blip r:embed="rId3"/>
          <a:stretch>
            <a:fillRect/>
          </a:stretch>
        </p:blipFill>
        <p:spPr>
          <a:xfrm>
            <a:off x="10125874" y="23019"/>
            <a:ext cx="2066125" cy="662781"/>
          </a:xfrm>
          <a:prstGeom prst="rect">
            <a:avLst/>
          </a:prstGeom>
        </p:spPr>
      </p:pic>
      <p:grpSp>
        <p:nvGrpSpPr>
          <p:cNvPr id="8" name="Group 7"/>
          <p:cNvGrpSpPr/>
          <p:nvPr/>
        </p:nvGrpSpPr>
        <p:grpSpPr>
          <a:xfrm>
            <a:off x="226512" y="838200"/>
            <a:ext cx="5284992" cy="5107787"/>
            <a:chOff x="226512" y="838200"/>
            <a:chExt cx="5284992" cy="5107787"/>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224037"/>
              <a:ext cx="5206704" cy="4721950"/>
            </a:xfrm>
            <a:prstGeom prst="rect">
              <a:avLst/>
            </a:prstGeom>
          </p:spPr>
        </p:pic>
        <p:sp>
          <p:nvSpPr>
            <p:cNvPr id="4" name="Rectangle 3"/>
            <p:cNvSpPr/>
            <p:nvPr/>
          </p:nvSpPr>
          <p:spPr>
            <a:xfrm>
              <a:off x="226512" y="1003382"/>
              <a:ext cx="1981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7911" y="838200"/>
              <a:ext cx="3732689" cy="646331"/>
            </a:xfrm>
            <a:prstGeom prst="rect">
              <a:avLst/>
            </a:prstGeom>
            <a:noFill/>
          </p:spPr>
          <p:txBody>
            <a:bodyPr wrap="none" rtlCol="0">
              <a:spAutoFit/>
            </a:bodyPr>
            <a:lstStyle/>
            <a:p>
              <a:pPr algn="ctr"/>
              <a:r>
                <a:rPr lang="en-US" dirty="0"/>
                <a:t>Change in Precipitation</a:t>
              </a:r>
            </a:p>
            <a:p>
              <a:pPr algn="ctr"/>
              <a:r>
                <a:rPr lang="en-US" dirty="0"/>
                <a:t>Yakima River Basin (2080s-1980s)</a:t>
              </a:r>
            </a:p>
          </p:txBody>
        </p:sp>
      </p:grpSp>
    </p:spTree>
    <p:extLst>
      <p:ext uri="{BB962C8B-B14F-4D97-AF65-F5344CB8AC3E}">
        <p14:creationId xmlns:p14="http://schemas.microsoft.com/office/powerpoint/2010/main" val="132031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changes by metric and location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21650"/>
            <a:ext cx="5206704" cy="47219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304" y="1224037"/>
            <a:ext cx="5201371" cy="4717113"/>
          </a:xfrm>
          <a:prstGeom prst="rect">
            <a:avLst/>
          </a:prstGeom>
        </p:spPr>
      </p:pic>
      <p:pic>
        <p:nvPicPr>
          <p:cNvPr id="5" name="Picture 4"/>
          <p:cNvPicPr>
            <a:picLocks noChangeAspect="1"/>
          </p:cNvPicPr>
          <p:nvPr/>
        </p:nvPicPr>
        <p:blipFill>
          <a:blip r:embed="rId5"/>
          <a:stretch>
            <a:fillRect/>
          </a:stretch>
        </p:blipFill>
        <p:spPr>
          <a:xfrm>
            <a:off x="10125874" y="23019"/>
            <a:ext cx="2066125" cy="662781"/>
          </a:xfrm>
          <a:prstGeom prst="rect">
            <a:avLst/>
          </a:prstGeom>
        </p:spPr>
      </p:pic>
      <p:sp>
        <p:nvSpPr>
          <p:cNvPr id="6" name="Rectangle 5"/>
          <p:cNvSpPr/>
          <p:nvPr/>
        </p:nvSpPr>
        <p:spPr>
          <a:xfrm>
            <a:off x="228600" y="1046880"/>
            <a:ext cx="1981200" cy="452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67911" y="838200"/>
            <a:ext cx="3732689" cy="646331"/>
          </a:xfrm>
          <a:prstGeom prst="rect">
            <a:avLst/>
          </a:prstGeom>
          <a:noFill/>
        </p:spPr>
        <p:txBody>
          <a:bodyPr wrap="none" rtlCol="0">
            <a:spAutoFit/>
          </a:bodyPr>
          <a:lstStyle/>
          <a:p>
            <a:pPr algn="ctr"/>
            <a:r>
              <a:rPr lang="en-US" dirty="0"/>
              <a:t>Change in Precipitation</a:t>
            </a:r>
          </a:p>
          <a:p>
            <a:pPr algn="ctr"/>
            <a:r>
              <a:rPr lang="en-US" dirty="0"/>
              <a:t>Yakima River Basin (2080s-1980s)</a:t>
            </a:r>
          </a:p>
        </p:txBody>
      </p:sp>
      <p:sp>
        <p:nvSpPr>
          <p:cNvPr id="9" name="Rectangle 8"/>
          <p:cNvSpPr/>
          <p:nvPr/>
        </p:nvSpPr>
        <p:spPr>
          <a:xfrm>
            <a:off x="6094889" y="1034906"/>
            <a:ext cx="1981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96071" y="877669"/>
            <a:ext cx="4608954" cy="646331"/>
          </a:xfrm>
          <a:prstGeom prst="rect">
            <a:avLst/>
          </a:prstGeom>
          <a:noFill/>
        </p:spPr>
        <p:txBody>
          <a:bodyPr wrap="none" rtlCol="0">
            <a:spAutoFit/>
          </a:bodyPr>
          <a:lstStyle/>
          <a:p>
            <a:pPr algn="ctr"/>
            <a:r>
              <a:rPr lang="en-US" dirty="0"/>
              <a:t>Change in Precipitation</a:t>
            </a:r>
          </a:p>
          <a:p>
            <a:pPr algn="ctr"/>
            <a:r>
              <a:rPr lang="en-US" dirty="0"/>
              <a:t>Upper Colorado River Basin (2080s-1980s)</a:t>
            </a:r>
          </a:p>
        </p:txBody>
      </p:sp>
      <p:sp>
        <p:nvSpPr>
          <p:cNvPr id="12" name="Rectangle 11"/>
          <p:cNvSpPr/>
          <p:nvPr/>
        </p:nvSpPr>
        <p:spPr>
          <a:xfrm>
            <a:off x="2455101" y="2085584"/>
            <a:ext cx="425885" cy="309392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323533" y="2085584"/>
            <a:ext cx="425885" cy="309392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1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Nextgen</a:t>
            </a:r>
            <a:r>
              <a:rPr lang="en-US" dirty="0"/>
              <a:t> </a:t>
            </a:r>
            <a:r>
              <a:rPr lang="en-US" dirty="0" err="1"/>
              <a:t>En</a:t>
            </a:r>
            <a:r>
              <a:rPr lang="en-US" dirty="0"/>
              <a:t>-GARD</a:t>
            </a:r>
          </a:p>
        </p:txBody>
      </p:sp>
      <p:pic>
        <p:nvPicPr>
          <p:cNvPr id="4" name="Picture 3"/>
          <p:cNvPicPr>
            <a:picLocks noChangeAspect="1"/>
          </p:cNvPicPr>
          <p:nvPr/>
        </p:nvPicPr>
        <p:blipFill>
          <a:blip r:embed="rId3"/>
          <a:stretch>
            <a:fillRect/>
          </a:stretch>
        </p:blipFill>
        <p:spPr>
          <a:xfrm>
            <a:off x="6629400" y="914400"/>
            <a:ext cx="5079925" cy="5638800"/>
          </a:xfrm>
          <a:prstGeom prst="rect">
            <a:avLst/>
          </a:prstGeom>
        </p:spPr>
      </p:pic>
      <p:sp>
        <p:nvSpPr>
          <p:cNvPr id="3" name="TextBox 2"/>
          <p:cNvSpPr txBox="1"/>
          <p:nvPr/>
        </p:nvSpPr>
        <p:spPr>
          <a:xfrm>
            <a:off x="511670" y="3733800"/>
            <a:ext cx="5638801" cy="2308324"/>
          </a:xfrm>
          <a:prstGeom prst="rect">
            <a:avLst/>
          </a:prstGeom>
          <a:noFill/>
        </p:spPr>
        <p:txBody>
          <a:bodyPr wrap="square" rtlCol="0">
            <a:spAutoFit/>
          </a:bodyPr>
          <a:lstStyle/>
          <a:p>
            <a:r>
              <a:rPr lang="en-US" dirty="0"/>
              <a:t>As part of the </a:t>
            </a:r>
            <a:r>
              <a:rPr lang="en-US" dirty="0" err="1"/>
              <a:t>Pangeo</a:t>
            </a:r>
            <a:r>
              <a:rPr lang="en-US" dirty="0"/>
              <a:t> effort (</a:t>
            </a:r>
            <a:r>
              <a:rPr lang="en-US" dirty="0">
                <a:hlinkClick r:id="rId4">
                  <a:extLst>
                    <a:ext uri="{A12FA001-AC4F-418D-AE19-62706E023703}">
                      <ahyp:hlinkClr xmlns:ahyp="http://schemas.microsoft.com/office/drawing/2018/hyperlinkcolor" val="tx"/>
                    </a:ext>
                  </a:extLst>
                </a:hlinkClick>
              </a:rPr>
              <a:t>https://pangeo.io)</a:t>
            </a:r>
            <a:r>
              <a:rPr lang="en-US" dirty="0"/>
              <a:t>, I’m building a downscaling package that:</a:t>
            </a:r>
          </a:p>
          <a:p>
            <a:pPr marL="285750" indent="-285750">
              <a:buFontTx/>
              <a:buChar char="-"/>
            </a:pPr>
            <a:r>
              <a:rPr lang="en-US" dirty="0"/>
              <a:t>Builds on what we’ve learned from GARD</a:t>
            </a:r>
          </a:p>
          <a:p>
            <a:pPr marL="285750" indent="-285750">
              <a:buFontTx/>
              <a:buChar char="-"/>
            </a:pPr>
            <a:r>
              <a:rPr lang="en-US" dirty="0"/>
              <a:t>Adds a easy to use Python interface</a:t>
            </a:r>
          </a:p>
          <a:p>
            <a:pPr marL="285750" indent="-285750">
              <a:buFontTx/>
              <a:buChar char="-"/>
            </a:pPr>
            <a:r>
              <a:rPr lang="en-US" dirty="0"/>
              <a:t>Allows for the flexible construction of many more downscaling methods (e.g. Machine learning from </a:t>
            </a:r>
            <a:r>
              <a:rPr lang="en-US" dirty="0" err="1"/>
              <a:t>Scikit</a:t>
            </a:r>
            <a:r>
              <a:rPr lang="en-US" dirty="0"/>
              <a:t>-Learn)</a:t>
            </a:r>
          </a:p>
          <a:p>
            <a:pPr marL="285750" indent="-285750">
              <a:buFontTx/>
              <a:buChar char="-"/>
            </a:pPr>
            <a:r>
              <a:rPr lang="en-US" dirty="0"/>
              <a:t>Highly scalable on HPC and </a:t>
            </a:r>
            <a:r>
              <a:rPr lang="en-US" u="sng" dirty="0"/>
              <a:t>cloud computing</a:t>
            </a:r>
          </a:p>
        </p:txBody>
      </p:sp>
      <p:pic>
        <p:nvPicPr>
          <p:cNvPr id="5" name="Picture 4"/>
          <p:cNvPicPr>
            <a:picLocks noChangeAspect="1"/>
          </p:cNvPicPr>
          <p:nvPr/>
        </p:nvPicPr>
        <p:blipFill>
          <a:blip r:embed="rId5"/>
          <a:stretch>
            <a:fillRect/>
          </a:stretch>
        </p:blipFill>
        <p:spPr>
          <a:xfrm>
            <a:off x="10125874" y="23019"/>
            <a:ext cx="2066125" cy="662781"/>
          </a:xfrm>
          <a:prstGeom prst="rect">
            <a:avLst/>
          </a:prstGeom>
        </p:spPr>
      </p:pic>
      <p:pic>
        <p:nvPicPr>
          <p:cNvPr id="6" name="Picture 5">
            <a:extLst>
              <a:ext uri="{FF2B5EF4-FFF2-40B4-BE49-F238E27FC236}">
                <a16:creationId xmlns:a16="http://schemas.microsoft.com/office/drawing/2014/main" id="{73ABF76F-B94F-434C-8F06-80A1C72DB07E}"/>
              </a:ext>
            </a:extLst>
          </p:cNvPr>
          <p:cNvPicPr>
            <a:picLocks noChangeAspect="1"/>
          </p:cNvPicPr>
          <p:nvPr/>
        </p:nvPicPr>
        <p:blipFill>
          <a:blip r:embed="rId6"/>
          <a:stretch>
            <a:fillRect/>
          </a:stretch>
        </p:blipFill>
        <p:spPr>
          <a:xfrm>
            <a:off x="1481941" y="2422717"/>
            <a:ext cx="3467595" cy="651393"/>
          </a:xfrm>
          <a:prstGeom prst="rect">
            <a:avLst/>
          </a:prstGeom>
        </p:spPr>
      </p:pic>
      <p:pic>
        <p:nvPicPr>
          <p:cNvPr id="7" name="Picture 6">
            <a:extLst>
              <a:ext uri="{FF2B5EF4-FFF2-40B4-BE49-F238E27FC236}">
                <a16:creationId xmlns:a16="http://schemas.microsoft.com/office/drawing/2014/main" id="{CB0B1A57-4CA0-4E4B-98C0-238271A249FF}"/>
              </a:ext>
            </a:extLst>
          </p:cNvPr>
          <p:cNvPicPr>
            <a:picLocks noChangeAspect="1"/>
          </p:cNvPicPr>
          <p:nvPr/>
        </p:nvPicPr>
        <p:blipFill>
          <a:blip r:embed="rId7"/>
          <a:stretch>
            <a:fillRect/>
          </a:stretch>
        </p:blipFill>
        <p:spPr>
          <a:xfrm>
            <a:off x="1859477" y="250978"/>
            <a:ext cx="2712522" cy="2712522"/>
          </a:xfrm>
          <a:prstGeom prst="rect">
            <a:avLst/>
          </a:prstGeom>
        </p:spPr>
      </p:pic>
      <p:sp>
        <p:nvSpPr>
          <p:cNvPr id="8" name="Rectangle 7">
            <a:extLst>
              <a:ext uri="{FF2B5EF4-FFF2-40B4-BE49-F238E27FC236}">
                <a16:creationId xmlns:a16="http://schemas.microsoft.com/office/drawing/2014/main" id="{75AF8200-811F-0044-9F0D-290F09E4A298}"/>
              </a:ext>
            </a:extLst>
          </p:cNvPr>
          <p:cNvSpPr/>
          <p:nvPr/>
        </p:nvSpPr>
        <p:spPr>
          <a:xfrm>
            <a:off x="441498" y="3074110"/>
            <a:ext cx="5779146" cy="369332"/>
          </a:xfrm>
          <a:prstGeom prst="rect">
            <a:avLst/>
          </a:prstGeom>
        </p:spPr>
        <p:txBody>
          <a:bodyPr wrap="none">
            <a:spAutoFit/>
          </a:bodyPr>
          <a:lstStyle/>
          <a:p>
            <a:pPr algn="ctr"/>
            <a:r>
              <a:rPr lang="en-US" dirty="0">
                <a:solidFill>
                  <a:srgbClr val="003B71"/>
                </a:solidFill>
                <a:latin typeface="Panton Light Caps" pitchFamily="2" charset="77"/>
              </a:rPr>
              <a:t>A community platform for Big Data geoscience</a:t>
            </a:r>
            <a:endParaRPr lang="en-US" dirty="0">
              <a:solidFill>
                <a:srgbClr val="003B71"/>
              </a:solidFill>
              <a:effectLst/>
              <a:latin typeface="Panton Light Caps" pitchFamily="2" charset="77"/>
            </a:endParaRPr>
          </a:p>
        </p:txBody>
      </p:sp>
    </p:spTree>
    <p:extLst>
      <p:ext uri="{BB962C8B-B14F-4D97-AF65-F5344CB8AC3E}">
        <p14:creationId xmlns:p14="http://schemas.microsoft.com/office/powerpoint/2010/main" val="6298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Chain-of-Models Tool Kit</a:t>
            </a:r>
          </a:p>
        </p:txBody>
      </p:sp>
      <p:sp>
        <p:nvSpPr>
          <p:cNvPr id="5" name="TextBox 4"/>
          <p:cNvSpPr txBox="1"/>
          <p:nvPr/>
        </p:nvSpPr>
        <p:spPr>
          <a:xfrm>
            <a:off x="6244036" y="2470068"/>
            <a:ext cx="4914900" cy="4132614"/>
          </a:xfrm>
          <a:prstGeom prst="rect">
            <a:avLst/>
          </a:prstGeom>
        </p:spPr>
        <p:txBody>
          <a:bodyPr vert="horz">
            <a:normAutofit lnSpcReduction="10000"/>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r>
              <a:rPr lang="en-US" sz="2400" kern="0" dirty="0" err="1"/>
              <a:t>Snakemake</a:t>
            </a:r>
            <a:r>
              <a:rPr lang="en-US" sz="2400" kern="0" dirty="0"/>
              <a:t> workflow management</a:t>
            </a:r>
          </a:p>
          <a:p>
            <a:pPr lvl="1"/>
            <a:r>
              <a:rPr lang="en-US" sz="2000" kern="0" dirty="0"/>
              <a:t>Rule and dependency based system runs only what it needs to when it needs to</a:t>
            </a:r>
            <a:endParaRPr lang="en-US" sz="2400" kern="0" dirty="0"/>
          </a:p>
          <a:p>
            <a:pPr lvl="1"/>
            <a:r>
              <a:rPr lang="en-US" sz="1800" kern="0" dirty="0"/>
              <a:t>Configured to</a:t>
            </a:r>
          </a:p>
          <a:p>
            <a:pPr lvl="2"/>
            <a:r>
              <a:rPr lang="en-US" sz="1100" kern="0" dirty="0"/>
              <a:t>Download and pre-process data</a:t>
            </a:r>
          </a:p>
          <a:p>
            <a:pPr lvl="2"/>
            <a:r>
              <a:rPr lang="en-US" sz="1100" kern="0" dirty="0"/>
              <a:t>Configure and run chain of models</a:t>
            </a:r>
          </a:p>
          <a:p>
            <a:pPr lvl="2"/>
            <a:r>
              <a:rPr lang="en-US" sz="1100" kern="0" dirty="0"/>
              <a:t>Post-process output from each model component</a:t>
            </a:r>
          </a:p>
          <a:p>
            <a:pPr lvl="1"/>
            <a:r>
              <a:rPr lang="en-US" sz="1600" kern="0" dirty="0"/>
              <a:t>Modular, portable, extensible</a:t>
            </a:r>
          </a:p>
          <a:p>
            <a:pPr lvl="2"/>
            <a:r>
              <a:rPr lang="en-US" sz="1100" kern="0" dirty="0"/>
              <a:t>Still adding components</a:t>
            </a:r>
          </a:p>
          <a:p>
            <a:pPr lvl="1"/>
            <a:r>
              <a:rPr lang="en-US" sz="1800" kern="0" dirty="0"/>
              <a:t>On Github: </a:t>
            </a:r>
            <a:endParaRPr lang="en-US" sz="1800" kern="0" dirty="0">
              <a:hlinkClick r:id="rId3"/>
            </a:endParaRPr>
          </a:p>
          <a:p>
            <a:pPr lvl="2"/>
            <a:r>
              <a:rPr lang="en-US" sz="1400" kern="0" dirty="0">
                <a:hlinkClick r:id="rId3"/>
              </a:rPr>
              <a:t>https://github.com/jhamman/chains</a:t>
            </a:r>
            <a:endParaRPr lang="en-US" sz="1800" kern="0" dirty="0"/>
          </a:p>
          <a:p>
            <a:pPr lvl="1"/>
            <a:r>
              <a:rPr lang="en-US" sz="1800" kern="0" dirty="0"/>
              <a:t>Promising starting point for possible CMIP6 work</a:t>
            </a:r>
          </a:p>
        </p:txBody>
      </p:sp>
      <p:pic>
        <p:nvPicPr>
          <p:cNvPr id="6" name="Picture 5"/>
          <p:cNvPicPr>
            <a:picLocks noChangeAspect="1"/>
          </p:cNvPicPr>
          <p:nvPr/>
        </p:nvPicPr>
        <p:blipFill>
          <a:blip r:embed="rId4"/>
          <a:stretch>
            <a:fillRect/>
          </a:stretch>
        </p:blipFill>
        <p:spPr>
          <a:xfrm>
            <a:off x="10125874" y="23019"/>
            <a:ext cx="2066125" cy="662781"/>
          </a:xfrm>
          <a:prstGeom prst="rect">
            <a:avLst/>
          </a:prstGeom>
        </p:spPr>
      </p:pic>
      <p:pic>
        <p:nvPicPr>
          <p:cNvPr id="3" name="Picture 2">
            <a:extLst>
              <a:ext uri="{FF2B5EF4-FFF2-40B4-BE49-F238E27FC236}">
                <a16:creationId xmlns:a16="http://schemas.microsoft.com/office/drawing/2014/main" id="{FF1879A6-FED7-044C-A326-C95010B1B497}"/>
              </a:ext>
            </a:extLst>
          </p:cNvPr>
          <p:cNvPicPr>
            <a:picLocks noChangeAspect="1"/>
          </p:cNvPicPr>
          <p:nvPr/>
        </p:nvPicPr>
        <p:blipFill>
          <a:blip r:embed="rId5"/>
          <a:stretch>
            <a:fillRect/>
          </a:stretch>
        </p:blipFill>
        <p:spPr>
          <a:xfrm>
            <a:off x="0" y="897431"/>
            <a:ext cx="12192000" cy="1489509"/>
          </a:xfrm>
          <a:prstGeom prst="rect">
            <a:avLst/>
          </a:prstGeom>
        </p:spPr>
      </p:pic>
      <p:sp>
        <p:nvSpPr>
          <p:cNvPr id="4" name="Rectangle 3">
            <a:extLst>
              <a:ext uri="{FF2B5EF4-FFF2-40B4-BE49-F238E27FC236}">
                <a16:creationId xmlns:a16="http://schemas.microsoft.com/office/drawing/2014/main" id="{A764655B-FFBB-0D40-859A-7117F48B6195}"/>
              </a:ext>
            </a:extLst>
          </p:cNvPr>
          <p:cNvSpPr/>
          <p:nvPr/>
        </p:nvSpPr>
        <p:spPr>
          <a:xfrm>
            <a:off x="229203" y="3809930"/>
            <a:ext cx="4245023" cy="2893100"/>
          </a:xfrm>
          <a:prstGeom prst="rect">
            <a:avLst/>
          </a:prstGeom>
        </p:spPr>
        <p:txBody>
          <a:bodyPr wrap="square">
            <a:spAutoFit/>
          </a:bodyPr>
          <a:lstStyle/>
          <a:p>
            <a:pPr lvl="1"/>
            <a:r>
              <a:rPr lang="en-US" sz="1400" kern="0" dirty="0">
                <a:latin typeface="Anonymous Pro" panose="02060609030202000504" pitchFamily="49" charset="0"/>
                <a:ea typeface="Anonymous Pro" panose="02060609030202000504" pitchFamily="49" charset="0"/>
              </a:rPr>
              <a:t>   $ </a:t>
            </a:r>
            <a:r>
              <a:rPr lang="en-US" sz="1400" kern="0" dirty="0" err="1">
                <a:latin typeface="Anonymous Pro" panose="02060609030202000504" pitchFamily="49" charset="0"/>
                <a:ea typeface="Anonymous Pro" panose="02060609030202000504" pitchFamily="49" charset="0"/>
              </a:rPr>
              <a:t>snakemake</a:t>
            </a:r>
            <a:r>
              <a:rPr lang="en-US" sz="1400" kern="0" dirty="0">
                <a:latin typeface="Anonymous Pro" panose="02060609030202000504" pitchFamily="49" charset="0"/>
                <a:ea typeface="Anonymous Pro" panose="02060609030202000504" pitchFamily="49" charset="0"/>
              </a:rPr>
              <a:t> all …</a:t>
            </a:r>
          </a:p>
          <a:p>
            <a:pPr lvl="2"/>
            <a:r>
              <a:rPr lang="en-US" sz="1400" kern="0" dirty="0">
                <a:latin typeface="Anonymous Pro" panose="02060609030202000504" pitchFamily="49" charset="0"/>
                <a:ea typeface="Anonymous Pro" panose="02060609030202000504" pitchFamily="49" charset="0"/>
              </a:rPr>
              <a:t>Building DAG of jobs...</a:t>
            </a:r>
          </a:p>
          <a:p>
            <a:pPr lvl="2"/>
            <a:r>
              <a:rPr lang="en-US" sz="1400" kern="0" dirty="0">
                <a:latin typeface="Anonymous Pro" panose="02060609030202000504" pitchFamily="49" charset="0"/>
                <a:ea typeface="Anonymous Pro" panose="02060609030202000504" pitchFamily="49" charset="0"/>
              </a:rPr>
              <a:t>Job counts:</a:t>
            </a:r>
          </a:p>
          <a:p>
            <a:pPr lvl="2"/>
            <a:r>
              <a:rPr lang="en-US" sz="1400" kern="0" dirty="0">
                <a:latin typeface="Anonymous Pro" panose="02060609030202000504" pitchFamily="49" charset="0"/>
                <a:ea typeface="Anonymous Pro" panose="02060609030202000504" pitchFamily="49" charset="0"/>
              </a:rPr>
              <a:t>        count   jobs</a:t>
            </a:r>
          </a:p>
          <a:p>
            <a:pPr lvl="2"/>
            <a:r>
              <a:rPr lang="en-US" sz="1400" kern="0" dirty="0">
                <a:latin typeface="Anonymous Pro" panose="02060609030202000504" pitchFamily="49" charset="0"/>
                <a:ea typeface="Anonymous Pro" panose="02060609030202000504" pitchFamily="49" charset="0"/>
              </a:rPr>
              <a:t>        21054   </a:t>
            </a:r>
            <a:r>
              <a:rPr lang="en-US" sz="1400" kern="0" dirty="0" err="1">
                <a:latin typeface="Anonymous Pro" panose="02060609030202000504" pitchFamily="49" charset="0"/>
                <a:ea typeface="Anonymous Pro" panose="02060609030202000504" pitchFamily="49" charset="0"/>
              </a:rPr>
              <a:t>config_metsim</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129     </a:t>
            </a:r>
            <a:r>
              <a:rPr lang="en-US" sz="1400" kern="0" dirty="0" err="1">
                <a:latin typeface="Anonymous Pro" panose="02060609030202000504" pitchFamily="49" charset="0"/>
                <a:ea typeface="Anonymous Pro" panose="02060609030202000504" pitchFamily="49" charset="0"/>
              </a:rPr>
              <a:t>config_prms</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258     </a:t>
            </a:r>
            <a:r>
              <a:rPr lang="en-US" sz="1400" kern="0" dirty="0" err="1">
                <a:latin typeface="Anonymous Pro" panose="02060609030202000504" pitchFamily="49" charset="0"/>
                <a:ea typeface="Anonymous Pro" panose="02060609030202000504" pitchFamily="49" charset="0"/>
              </a:rPr>
              <a:t>config_vic</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10410   downscaling</a:t>
            </a:r>
          </a:p>
          <a:p>
            <a:pPr lvl="2"/>
            <a:r>
              <a:rPr lang="en-US" sz="1400" kern="0" dirty="0">
                <a:latin typeface="Anonymous Pro" panose="02060609030202000504" pitchFamily="49" charset="0"/>
                <a:ea typeface="Anonymous Pro" panose="02060609030202000504" pitchFamily="49" charset="0"/>
              </a:rPr>
              <a:t>        1       </a:t>
            </a:r>
            <a:r>
              <a:rPr lang="en-US" sz="1400" kern="0" dirty="0" err="1">
                <a:latin typeface="Anonymous Pro" panose="02060609030202000504" pitchFamily="49" charset="0"/>
                <a:ea typeface="Anonymous Pro" panose="02060609030202000504" pitchFamily="49" charset="0"/>
              </a:rPr>
              <a:t>hydrology_models</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21054   </a:t>
            </a:r>
            <a:r>
              <a:rPr lang="en-US" sz="1400" kern="0" dirty="0" err="1">
                <a:latin typeface="Anonymous Pro" panose="02060609030202000504" pitchFamily="49" charset="0"/>
                <a:ea typeface="Anonymous Pro" panose="02060609030202000504" pitchFamily="49" charset="0"/>
              </a:rPr>
              <a:t>run_metsim</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129     </a:t>
            </a:r>
            <a:r>
              <a:rPr lang="en-US" sz="1400" kern="0" dirty="0" err="1">
                <a:latin typeface="Anonymous Pro" panose="02060609030202000504" pitchFamily="49" charset="0"/>
                <a:ea typeface="Anonymous Pro" panose="02060609030202000504" pitchFamily="49" charset="0"/>
              </a:rPr>
              <a:t>run_prms</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262     </a:t>
            </a:r>
            <a:r>
              <a:rPr lang="en-US" sz="1400" kern="0" dirty="0" err="1">
                <a:latin typeface="Anonymous Pro" panose="02060609030202000504" pitchFamily="49" charset="0"/>
                <a:ea typeface="Anonymous Pro" panose="02060609030202000504" pitchFamily="49" charset="0"/>
              </a:rPr>
              <a:t>run_vic</a:t>
            </a:r>
            <a:endParaRPr lang="en-US" sz="1400" kern="0" dirty="0">
              <a:latin typeface="Anonymous Pro" panose="02060609030202000504" pitchFamily="49" charset="0"/>
              <a:ea typeface="Anonymous Pro" panose="02060609030202000504" pitchFamily="49" charset="0"/>
            </a:endParaRPr>
          </a:p>
          <a:p>
            <a:pPr lvl="2"/>
            <a:r>
              <a:rPr lang="en-US" sz="1400" kern="0" dirty="0">
                <a:latin typeface="Anonymous Pro" panose="02060609030202000504" pitchFamily="49" charset="0"/>
                <a:ea typeface="Anonymous Pro" panose="02060609030202000504" pitchFamily="49" charset="0"/>
              </a:rPr>
              <a:t>        64139</a:t>
            </a:r>
          </a:p>
        </p:txBody>
      </p:sp>
      <p:pic>
        <p:nvPicPr>
          <p:cNvPr id="9" name="Picture 8">
            <a:extLst>
              <a:ext uri="{FF2B5EF4-FFF2-40B4-BE49-F238E27FC236}">
                <a16:creationId xmlns:a16="http://schemas.microsoft.com/office/drawing/2014/main" id="{7F9D82CF-545E-1D44-AD98-27BBB813E779}"/>
              </a:ext>
            </a:extLst>
          </p:cNvPr>
          <p:cNvPicPr>
            <a:picLocks noChangeAspect="1"/>
          </p:cNvPicPr>
          <p:nvPr/>
        </p:nvPicPr>
        <p:blipFill>
          <a:blip r:embed="rId6"/>
          <a:stretch>
            <a:fillRect/>
          </a:stretch>
        </p:blipFill>
        <p:spPr>
          <a:xfrm>
            <a:off x="229203" y="2219517"/>
            <a:ext cx="5215619" cy="1590413"/>
          </a:xfrm>
          <a:prstGeom prst="rect">
            <a:avLst/>
          </a:prstGeom>
        </p:spPr>
      </p:pic>
    </p:spTree>
    <p:extLst>
      <p:ext uri="{BB962C8B-B14F-4D97-AF65-F5344CB8AC3E}">
        <p14:creationId xmlns:p14="http://schemas.microsoft.com/office/powerpoint/2010/main" val="4019096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Ensemble</a:t>
            </a:r>
          </a:p>
        </p:txBody>
      </p:sp>
      <p:pic>
        <p:nvPicPr>
          <p:cNvPr id="6" name="Picture 5"/>
          <p:cNvPicPr>
            <a:picLocks noChangeAspect="1"/>
          </p:cNvPicPr>
          <p:nvPr/>
        </p:nvPicPr>
        <p:blipFill>
          <a:blip r:embed="rId3"/>
          <a:stretch>
            <a:fillRect/>
          </a:stretch>
        </p:blipFill>
        <p:spPr>
          <a:xfrm>
            <a:off x="10125874" y="23019"/>
            <a:ext cx="2066125" cy="662781"/>
          </a:xfrm>
          <a:prstGeom prst="rect">
            <a:avLst/>
          </a:prstGeom>
        </p:spPr>
      </p:pic>
      <p:sp>
        <p:nvSpPr>
          <p:cNvPr id="5" name="TextBox 4">
            <a:extLst>
              <a:ext uri="{FF2B5EF4-FFF2-40B4-BE49-F238E27FC236}">
                <a16:creationId xmlns:a16="http://schemas.microsoft.com/office/drawing/2014/main" id="{C3249665-754B-D747-91BB-08C2241535B1}"/>
              </a:ext>
            </a:extLst>
          </p:cNvPr>
          <p:cNvSpPr txBox="1"/>
          <p:nvPr/>
        </p:nvSpPr>
        <p:spPr>
          <a:xfrm>
            <a:off x="339436" y="1271538"/>
            <a:ext cx="4914900" cy="4988873"/>
          </a:xfrm>
          <a:prstGeom prst="rect">
            <a:avLst/>
          </a:prstGeom>
        </p:spPr>
        <p:txBody>
          <a:bodyPr vert="horz">
            <a:normAutofit/>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r>
              <a:rPr lang="en-US" sz="2000" b="1" dirty="0"/>
              <a:t>Current effort:</a:t>
            </a:r>
          </a:p>
          <a:p>
            <a:pPr lvl="1"/>
            <a:r>
              <a:rPr lang="en-US" sz="2000" dirty="0"/>
              <a:t>Pushing</a:t>
            </a:r>
            <a:r>
              <a:rPr lang="en-US" sz="2000" b="1" dirty="0"/>
              <a:t> </a:t>
            </a:r>
            <a:r>
              <a:rPr lang="en-US" sz="2000" dirty="0"/>
              <a:t>first set of simulations through</a:t>
            </a:r>
          </a:p>
          <a:p>
            <a:pPr lvl="1"/>
            <a:r>
              <a:rPr lang="en-US" sz="2000" dirty="0"/>
              <a:t>Current data volume (~350 TB)</a:t>
            </a:r>
          </a:p>
          <a:p>
            <a:pPr lvl="1"/>
            <a:r>
              <a:rPr lang="en-US" sz="2000" dirty="0"/>
              <a:t>Started with:</a:t>
            </a:r>
          </a:p>
          <a:p>
            <a:pPr lvl="2"/>
            <a:r>
              <a:rPr lang="en-US" sz="1800" dirty="0"/>
              <a:t>BCSD, LOCA and ICAR</a:t>
            </a:r>
          </a:p>
          <a:p>
            <a:pPr lvl="2"/>
            <a:r>
              <a:rPr lang="en-US" sz="1800" dirty="0"/>
              <a:t>VIC and PRMS</a:t>
            </a:r>
          </a:p>
          <a:p>
            <a:pPr lvl="2"/>
            <a:r>
              <a:rPr lang="en-US" sz="1800" dirty="0"/>
              <a:t>Default and MPR parameters (for VIC)</a:t>
            </a:r>
          </a:p>
          <a:p>
            <a:pPr lvl="1"/>
            <a:r>
              <a:rPr lang="en-US" sz="2000" dirty="0"/>
              <a:t>Will be adding:</a:t>
            </a:r>
          </a:p>
          <a:p>
            <a:pPr lvl="2"/>
            <a:r>
              <a:rPr lang="en-US" sz="1800" dirty="0"/>
              <a:t>GARD, FUSE, SUMMA, </a:t>
            </a:r>
            <a:r>
              <a:rPr lang="en-US" sz="1800" dirty="0" err="1"/>
              <a:t>Mizuroute</a:t>
            </a:r>
            <a:endParaRPr lang="en-US" sz="1800" dirty="0"/>
          </a:p>
          <a:p>
            <a:pPr lvl="2"/>
            <a:endParaRPr lang="en-US" sz="1800" dirty="0"/>
          </a:p>
        </p:txBody>
      </p:sp>
      <p:sp>
        <p:nvSpPr>
          <p:cNvPr id="8" name="Rectangle 7">
            <a:extLst>
              <a:ext uri="{FF2B5EF4-FFF2-40B4-BE49-F238E27FC236}">
                <a16:creationId xmlns:a16="http://schemas.microsoft.com/office/drawing/2014/main" id="{34B16FF5-0721-2E4B-BE0D-947D7DAD263C}"/>
              </a:ext>
            </a:extLst>
          </p:cNvPr>
          <p:cNvSpPr/>
          <p:nvPr/>
        </p:nvSpPr>
        <p:spPr>
          <a:xfrm>
            <a:off x="6935189" y="2221122"/>
            <a:ext cx="4837216" cy="3231654"/>
          </a:xfrm>
          <a:prstGeom prst="rect">
            <a:avLst/>
          </a:prstGeom>
        </p:spPr>
        <p:txBody>
          <a:bodyPr wrap="square">
            <a:spAutoFit/>
          </a:bodyPr>
          <a:lstStyle/>
          <a:p>
            <a:r>
              <a:rPr lang="en-US" sz="1200" dirty="0" err="1">
                <a:latin typeface="Anonymous Pro" panose="02060609030202000504" pitchFamily="49" charset="0"/>
                <a:ea typeface="Anonymous Pro" panose="02060609030202000504" pitchFamily="49" charset="0"/>
              </a:rPr>
              <a:t>storylines_ensemble</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ACCESS1-0</a:t>
            </a:r>
          </a:p>
          <a:p>
            <a:r>
              <a:rPr lang="en-US" sz="1200" dirty="0">
                <a:latin typeface="Anonymous Pro" panose="02060609030202000504" pitchFamily="49" charset="0"/>
                <a:ea typeface="Anonymous Pro" panose="02060609030202000504" pitchFamily="49" charset="0"/>
              </a:rPr>
              <a:t>├── ACCESS1-3</a:t>
            </a:r>
          </a:p>
          <a:p>
            <a:r>
              <a:rPr lang="en-US" sz="1200" dirty="0">
                <a:latin typeface="Anonymous Pro" panose="02060609030202000504" pitchFamily="49" charset="0"/>
                <a:ea typeface="Anonymous Pro" panose="02060609030202000504" pitchFamily="49" charset="0"/>
              </a:rPr>
              <a:t>├── BCC-CSM1-1</a:t>
            </a:r>
          </a:p>
          <a:p>
            <a:r>
              <a:rPr lang="en-US" sz="1200" dirty="0">
                <a:latin typeface="Anonymous Pro" panose="02060609030202000504" pitchFamily="49" charset="0"/>
                <a:ea typeface="Anonymous Pro" panose="02060609030202000504" pitchFamily="49" charset="0"/>
              </a:rPr>
              <a:t>… (30 total GCMs)</a:t>
            </a:r>
          </a:p>
          <a:p>
            <a:r>
              <a:rPr lang="en-US" sz="1200" dirty="0">
                <a:latin typeface="Anonymous Pro" panose="02060609030202000504" pitchFamily="49" charset="0"/>
                <a:ea typeface="Anonymous Pro" panose="02060609030202000504" pitchFamily="49" charset="0"/>
              </a:rPr>
              <a:t>├── MPI-ESM-MR</a:t>
            </a:r>
          </a:p>
          <a:p>
            <a:r>
              <a:rPr lang="en-US" sz="1200" dirty="0">
                <a:latin typeface="Anonymous Pro" panose="02060609030202000504" pitchFamily="49" charset="0"/>
                <a:ea typeface="Anonymous Pro" panose="02060609030202000504" pitchFamily="49" charset="0"/>
              </a:rPr>
              <a:t>├── MRI-CGCM3</a:t>
            </a:r>
          </a:p>
          <a:p>
            <a:r>
              <a:rPr lang="en-US" sz="1200" dirty="0">
                <a:latin typeface="Anonymous Pro" panose="02060609030202000504" pitchFamily="49" charset="0"/>
                <a:ea typeface="Anonymous Pro" panose="02060609030202000504" pitchFamily="49" charset="0"/>
              </a:rPr>
              <a:t>├── NorESM1-M</a:t>
            </a: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hist</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 rcp45</a:t>
            </a:r>
          </a:p>
          <a:p>
            <a:r>
              <a:rPr lang="en-US" sz="1200" dirty="0">
                <a:latin typeface="Anonymous Pro" panose="02060609030202000504" pitchFamily="49" charset="0"/>
                <a:ea typeface="Anonymous Pro" panose="02060609030202000504" pitchFamily="49" charset="0"/>
              </a:rPr>
              <a:t>│   └── rcp85</a:t>
            </a: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bcsd</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icar</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loca</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a:t>
            </a:r>
            <a:r>
              <a:rPr lang="en-US" sz="1200" dirty="0" err="1">
                <a:latin typeface="Anonymous Pro" panose="02060609030202000504" pitchFamily="49" charset="0"/>
                <a:ea typeface="Anonymous Pro" panose="02060609030202000504" pitchFamily="49" charset="0"/>
              </a:rPr>
              <a:t>obs</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livneh</a:t>
            </a:r>
            <a:endParaRPr lang="en-US" sz="1200" dirty="0">
              <a:latin typeface="Anonymous Pro" panose="02060609030202000504" pitchFamily="49" charset="0"/>
              <a:ea typeface="Anonymous Pro" panose="02060609030202000504" pitchFamily="49" charset="0"/>
            </a:endParaRPr>
          </a:p>
          <a:p>
            <a:r>
              <a:rPr lang="en-US" sz="1200" dirty="0">
                <a:latin typeface="Anonymous Pro" panose="02060609030202000504" pitchFamily="49" charset="0"/>
                <a:ea typeface="Anonymous Pro" panose="02060609030202000504" pitchFamily="49" charset="0"/>
              </a:rPr>
              <a:t>    └── </a:t>
            </a:r>
            <a:r>
              <a:rPr lang="en-US" sz="1200" dirty="0" err="1">
                <a:latin typeface="Anonymous Pro" panose="02060609030202000504" pitchFamily="49" charset="0"/>
                <a:ea typeface="Anonymous Pro" panose="02060609030202000504" pitchFamily="49" charset="0"/>
              </a:rPr>
              <a:t>newman</a:t>
            </a:r>
            <a:endParaRPr lang="en-US" sz="1200" dirty="0">
              <a:latin typeface="Anonymous Pro" panose="02060609030202000504" pitchFamily="49" charset="0"/>
              <a:ea typeface="Anonymous Pro" panose="02060609030202000504" pitchFamily="49" charset="0"/>
            </a:endParaRPr>
          </a:p>
        </p:txBody>
      </p:sp>
      <p:sp>
        <p:nvSpPr>
          <p:cNvPr id="9" name="TextBox 8">
            <a:extLst>
              <a:ext uri="{FF2B5EF4-FFF2-40B4-BE49-F238E27FC236}">
                <a16:creationId xmlns:a16="http://schemas.microsoft.com/office/drawing/2014/main" id="{7E5A7897-2DA9-F04C-9D6C-73B043FAE701}"/>
              </a:ext>
            </a:extLst>
          </p:cNvPr>
          <p:cNvSpPr txBox="1"/>
          <p:nvPr/>
        </p:nvSpPr>
        <p:spPr>
          <a:xfrm>
            <a:off x="6133072" y="1757549"/>
            <a:ext cx="5622052" cy="369332"/>
          </a:xfrm>
          <a:prstGeom prst="rect">
            <a:avLst/>
          </a:prstGeom>
          <a:noFill/>
        </p:spPr>
        <p:txBody>
          <a:bodyPr wrap="none" rtlCol="0">
            <a:spAutoFit/>
          </a:bodyPr>
          <a:lstStyle/>
          <a:p>
            <a:r>
              <a:rPr lang="en-US" dirty="0"/>
              <a:t>Example directory structure from storylines ensemble</a:t>
            </a:r>
          </a:p>
        </p:txBody>
      </p:sp>
    </p:spTree>
    <p:extLst>
      <p:ext uri="{BB962C8B-B14F-4D97-AF65-F5344CB8AC3E}">
        <p14:creationId xmlns:p14="http://schemas.microsoft.com/office/powerpoint/2010/main" val="357769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results</a:t>
            </a:r>
          </a:p>
        </p:txBody>
      </p:sp>
      <p:pic>
        <p:nvPicPr>
          <p:cNvPr id="6" name="Picture 5"/>
          <p:cNvPicPr>
            <a:picLocks noChangeAspect="1"/>
          </p:cNvPicPr>
          <p:nvPr/>
        </p:nvPicPr>
        <p:blipFill>
          <a:blip r:embed="rId3"/>
          <a:stretch>
            <a:fillRect/>
          </a:stretch>
        </p:blipFill>
        <p:spPr>
          <a:xfrm>
            <a:off x="10125874" y="23019"/>
            <a:ext cx="2066125" cy="662781"/>
          </a:xfrm>
          <a:prstGeom prst="rect">
            <a:avLst/>
          </a:prstGeom>
        </p:spPr>
      </p:pic>
      <p:sp>
        <p:nvSpPr>
          <p:cNvPr id="5" name="TextBox 4">
            <a:extLst>
              <a:ext uri="{FF2B5EF4-FFF2-40B4-BE49-F238E27FC236}">
                <a16:creationId xmlns:a16="http://schemas.microsoft.com/office/drawing/2014/main" id="{C3249665-754B-D747-91BB-08C2241535B1}"/>
              </a:ext>
            </a:extLst>
          </p:cNvPr>
          <p:cNvSpPr txBox="1"/>
          <p:nvPr/>
        </p:nvSpPr>
        <p:spPr>
          <a:xfrm>
            <a:off x="339436" y="1271538"/>
            <a:ext cx="4914900" cy="4988873"/>
          </a:xfrm>
          <a:prstGeom prst="rect">
            <a:avLst/>
          </a:prstGeom>
        </p:spPr>
        <p:txBody>
          <a:bodyPr vert="horz">
            <a:normAutofit/>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r>
              <a:rPr lang="en-US" sz="2400" dirty="0"/>
              <a:t>Common simulation framework</a:t>
            </a:r>
          </a:p>
          <a:p>
            <a:pPr lvl="1"/>
            <a:r>
              <a:rPr lang="en-US" sz="2000" dirty="0"/>
              <a:t>Allows for consistent comparisons between ensemble members</a:t>
            </a:r>
          </a:p>
          <a:p>
            <a:pPr lvl="1"/>
            <a:r>
              <a:rPr lang="en-US" sz="2000" dirty="0"/>
              <a:t>Comparing observed and GCM forced ensemble members</a:t>
            </a:r>
          </a:p>
          <a:p>
            <a:pPr lvl="1"/>
            <a:endParaRPr lang="en-US" sz="2000" dirty="0"/>
          </a:p>
          <a:p>
            <a:r>
              <a:rPr lang="en-US" sz="2100" dirty="0"/>
              <a:t>Interesting tidbits from the observation forced runs</a:t>
            </a:r>
          </a:p>
          <a:p>
            <a:pPr lvl="1"/>
            <a:endParaRPr lang="en-US" sz="2000" dirty="0"/>
          </a:p>
        </p:txBody>
      </p:sp>
      <p:sp>
        <p:nvSpPr>
          <p:cNvPr id="4" name="TextBox 3">
            <a:extLst>
              <a:ext uri="{FF2B5EF4-FFF2-40B4-BE49-F238E27FC236}">
                <a16:creationId xmlns:a16="http://schemas.microsoft.com/office/drawing/2014/main" id="{EA48DB30-07A2-3D45-ADFA-49782D8A74C2}"/>
              </a:ext>
            </a:extLst>
          </p:cNvPr>
          <p:cNvSpPr txBox="1"/>
          <p:nvPr/>
        </p:nvSpPr>
        <p:spPr>
          <a:xfrm>
            <a:off x="8562109" y="6365174"/>
            <a:ext cx="3736920" cy="369332"/>
          </a:xfrm>
          <a:prstGeom prst="rect">
            <a:avLst/>
          </a:prstGeom>
          <a:noFill/>
        </p:spPr>
        <p:txBody>
          <a:bodyPr wrap="none" rtlCol="0">
            <a:spAutoFit/>
          </a:bodyPr>
          <a:lstStyle/>
          <a:p>
            <a:r>
              <a:rPr lang="en-US" i="1" dirty="0"/>
              <a:t>*Maurer gridded </a:t>
            </a:r>
            <a:r>
              <a:rPr lang="en-US" i="1" dirty="0" err="1"/>
              <a:t>obs</a:t>
            </a:r>
            <a:r>
              <a:rPr lang="en-US" i="1" dirty="0"/>
              <a:t> runs ongoing </a:t>
            </a:r>
          </a:p>
        </p:txBody>
      </p:sp>
      <p:pic>
        <p:nvPicPr>
          <p:cNvPr id="7" name="Picture 6">
            <a:extLst>
              <a:ext uri="{FF2B5EF4-FFF2-40B4-BE49-F238E27FC236}">
                <a16:creationId xmlns:a16="http://schemas.microsoft.com/office/drawing/2014/main" id="{E7FC82C2-BFC6-5642-AC21-E3BA2A9EBC8F}"/>
              </a:ext>
            </a:extLst>
          </p:cNvPr>
          <p:cNvPicPr>
            <a:picLocks noChangeAspect="1"/>
          </p:cNvPicPr>
          <p:nvPr/>
        </p:nvPicPr>
        <p:blipFill>
          <a:blip r:embed="rId4"/>
          <a:stretch>
            <a:fillRect/>
          </a:stretch>
        </p:blipFill>
        <p:spPr>
          <a:xfrm>
            <a:off x="5919179" y="981693"/>
            <a:ext cx="6114978" cy="3922816"/>
          </a:xfrm>
          <a:prstGeom prst="rect">
            <a:avLst/>
          </a:prstGeom>
        </p:spPr>
      </p:pic>
    </p:spTree>
    <p:extLst>
      <p:ext uri="{BB962C8B-B14F-4D97-AF65-F5344CB8AC3E}">
        <p14:creationId xmlns:p14="http://schemas.microsoft.com/office/powerpoint/2010/main" val="109953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results</a:t>
            </a:r>
          </a:p>
        </p:txBody>
      </p:sp>
      <p:pic>
        <p:nvPicPr>
          <p:cNvPr id="6" name="Picture 5"/>
          <p:cNvPicPr>
            <a:picLocks noChangeAspect="1"/>
          </p:cNvPicPr>
          <p:nvPr/>
        </p:nvPicPr>
        <p:blipFill>
          <a:blip r:embed="rId3"/>
          <a:stretch>
            <a:fillRect/>
          </a:stretch>
        </p:blipFill>
        <p:spPr>
          <a:xfrm>
            <a:off x="10125874" y="23019"/>
            <a:ext cx="2066125" cy="662781"/>
          </a:xfrm>
          <a:prstGeom prst="rect">
            <a:avLst/>
          </a:prstGeom>
        </p:spPr>
      </p:pic>
      <p:sp>
        <p:nvSpPr>
          <p:cNvPr id="5" name="TextBox 4">
            <a:extLst>
              <a:ext uri="{FF2B5EF4-FFF2-40B4-BE49-F238E27FC236}">
                <a16:creationId xmlns:a16="http://schemas.microsoft.com/office/drawing/2014/main" id="{C3249665-754B-D747-91BB-08C2241535B1}"/>
              </a:ext>
            </a:extLst>
          </p:cNvPr>
          <p:cNvSpPr txBox="1"/>
          <p:nvPr/>
        </p:nvSpPr>
        <p:spPr>
          <a:xfrm>
            <a:off x="339436" y="1271538"/>
            <a:ext cx="4914900" cy="4988873"/>
          </a:xfrm>
          <a:prstGeom prst="rect">
            <a:avLst/>
          </a:prstGeom>
        </p:spPr>
        <p:txBody>
          <a:bodyPr vert="horz">
            <a:normAutofit/>
          </a:bodyPr>
          <a:lstStyle>
            <a:lvl1pPr marL="365760" indent="-256032" eaLnBrk="1" latinLnBrk="0" hangingPunct="1">
              <a:spcBef>
                <a:spcPts val="300"/>
              </a:spcBef>
              <a:buClr>
                <a:schemeClr val="accent3"/>
              </a:buClr>
              <a:buFont typeface="Georgia"/>
              <a:buChar char="•"/>
              <a:defRPr kumimoji="0" sz="2800">
                <a:latin typeface="+mn-lt"/>
                <a:ea typeface="+mn-ea"/>
                <a:cs typeface="+mn-cs"/>
              </a:defRPr>
            </a:lvl1pPr>
            <a:lvl2pPr marL="658368" lvl="1" indent="-246888" eaLnBrk="1" latinLnBrk="0" hangingPunct="1">
              <a:spcBef>
                <a:spcPts val="300"/>
              </a:spcBef>
              <a:buClr>
                <a:schemeClr val="accent2"/>
              </a:buClr>
              <a:buFont typeface="Georgia"/>
              <a:buChar char="▫"/>
              <a:defRPr kumimoji="0" sz="2700">
                <a:solidFill>
                  <a:schemeClr val="accent2"/>
                </a:solidFill>
                <a:latin typeface="+mn-lt"/>
                <a:ea typeface="+mn-ea"/>
                <a:cs typeface="+mn-cs"/>
              </a:defRPr>
            </a:lvl2pPr>
            <a:lvl3pPr marL="923544" indent="-219456" eaLnBrk="1" latinLnBrk="0" hangingPunct="1">
              <a:spcBef>
                <a:spcPts val="300"/>
              </a:spcBef>
              <a:buClr>
                <a:schemeClr val="accent1"/>
              </a:buClr>
              <a:buFont typeface="Wingdings 2"/>
              <a:buChar char=""/>
              <a:defRPr kumimoji="0" sz="2400">
                <a:solidFill>
                  <a:schemeClr val="accent1"/>
                </a:solidFill>
                <a:latin typeface="+mn-lt"/>
                <a:ea typeface="+mn-ea"/>
                <a:cs typeface="+mn-cs"/>
              </a:defRPr>
            </a:lvl3pPr>
            <a:lvl4pPr marL="1179576" indent="-201168" eaLnBrk="1" latinLnBrk="0" hangingPunct="1">
              <a:spcBef>
                <a:spcPts val="300"/>
              </a:spcBef>
              <a:buClr>
                <a:schemeClr val="accent1"/>
              </a:buClr>
              <a:buFont typeface="Wingdings 2"/>
              <a:buChar char=""/>
              <a:defRPr kumimoji="0" sz="2200">
                <a:solidFill>
                  <a:schemeClr val="accent1"/>
                </a:solidFill>
                <a:latin typeface="+mn-lt"/>
                <a:ea typeface="+mn-ea"/>
                <a:cs typeface="+mn-cs"/>
              </a:defRPr>
            </a:lvl4pPr>
            <a:lvl5pPr marL="1389888" indent="-182880" eaLnBrk="1" latinLnBrk="0" hangingPunct="1">
              <a:spcBef>
                <a:spcPts val="300"/>
              </a:spcBef>
              <a:buClr>
                <a:schemeClr val="accent3"/>
              </a:buClr>
              <a:buFont typeface="Georgia"/>
              <a:buChar char="▫"/>
              <a:defRPr kumimoji="0" sz="2000">
                <a:solidFill>
                  <a:schemeClr val="accent3"/>
                </a:solidFill>
                <a:latin typeface="+mn-lt"/>
                <a:ea typeface="+mn-ea"/>
                <a:cs typeface="+mn-cs"/>
              </a:defRPr>
            </a:lvl5pPr>
            <a:lvl6pPr marL="1609344" indent="-182880">
              <a:spcBef>
                <a:spcPts val="300"/>
              </a:spcBef>
              <a:buClr>
                <a:schemeClr val="accent3"/>
              </a:buClr>
              <a:buFont typeface="Georgia"/>
              <a:buChar char="▫"/>
              <a:defRPr kumimoji="0" sz="1800">
                <a:solidFill>
                  <a:schemeClr val="accent3"/>
                </a:solidFill>
                <a:latin typeface="+mn-lt"/>
                <a:ea typeface="+mn-ea"/>
                <a:cs typeface="+mn-cs"/>
              </a:defRPr>
            </a:lvl6pPr>
            <a:lvl7pPr marL="1828800" indent="-182880">
              <a:spcBef>
                <a:spcPts val="300"/>
              </a:spcBef>
              <a:buClr>
                <a:schemeClr val="accent3"/>
              </a:buClr>
              <a:buFont typeface="Georgia"/>
              <a:buChar char="▫"/>
              <a:defRPr kumimoji="0" sz="1600">
                <a:solidFill>
                  <a:schemeClr val="accent3"/>
                </a:solidFill>
                <a:latin typeface="+mn-lt"/>
                <a:ea typeface="+mn-ea"/>
                <a:cs typeface="+mn-cs"/>
              </a:defRPr>
            </a:lvl7pPr>
            <a:lvl8pPr marL="2029968" indent="-182880">
              <a:spcBef>
                <a:spcPts val="300"/>
              </a:spcBef>
              <a:buClr>
                <a:schemeClr val="accent3"/>
              </a:buClr>
              <a:buFont typeface="Georgia"/>
              <a:buChar char="◦"/>
              <a:defRPr kumimoji="0" sz="1500">
                <a:solidFill>
                  <a:schemeClr val="accent3"/>
                </a:solidFill>
                <a:latin typeface="+mn-lt"/>
                <a:ea typeface="+mn-ea"/>
                <a:cs typeface="+mn-cs"/>
              </a:defRPr>
            </a:lvl8pPr>
            <a:lvl9pPr marL="2240280" indent="-182880">
              <a:spcBef>
                <a:spcPts val="300"/>
              </a:spcBef>
              <a:buClr>
                <a:schemeClr val="accent3"/>
              </a:buClr>
              <a:buFont typeface="Georgia"/>
              <a:buChar char="◦"/>
              <a:defRPr kumimoji="0" sz="1400" baseline="0">
                <a:solidFill>
                  <a:schemeClr val="accent3"/>
                </a:solidFill>
                <a:latin typeface="+mn-lt"/>
                <a:ea typeface="+mn-ea"/>
                <a:cs typeface="+mn-cs"/>
              </a:defRPr>
            </a:lvl9pPr>
          </a:lstStyle>
          <a:p>
            <a:pPr lvl="1"/>
            <a:endParaRPr lang="en-US" sz="2000" dirty="0"/>
          </a:p>
        </p:txBody>
      </p:sp>
      <p:pic>
        <p:nvPicPr>
          <p:cNvPr id="3" name="Picture 2">
            <a:extLst>
              <a:ext uri="{FF2B5EF4-FFF2-40B4-BE49-F238E27FC236}">
                <a16:creationId xmlns:a16="http://schemas.microsoft.com/office/drawing/2014/main" id="{96BE0087-60AF-9A46-98C7-FF8938C4A687}"/>
              </a:ext>
            </a:extLst>
          </p:cNvPr>
          <p:cNvPicPr>
            <a:picLocks noChangeAspect="1"/>
          </p:cNvPicPr>
          <p:nvPr/>
        </p:nvPicPr>
        <p:blipFill>
          <a:blip r:embed="rId4"/>
          <a:stretch>
            <a:fillRect/>
          </a:stretch>
        </p:blipFill>
        <p:spPr>
          <a:xfrm>
            <a:off x="339436" y="3834275"/>
            <a:ext cx="4350822" cy="2791093"/>
          </a:xfrm>
          <a:prstGeom prst="rect">
            <a:avLst/>
          </a:prstGeom>
        </p:spPr>
      </p:pic>
      <p:pic>
        <p:nvPicPr>
          <p:cNvPr id="8" name="Picture 7">
            <a:extLst>
              <a:ext uri="{FF2B5EF4-FFF2-40B4-BE49-F238E27FC236}">
                <a16:creationId xmlns:a16="http://schemas.microsoft.com/office/drawing/2014/main" id="{98E83B36-5A79-4446-BA2A-0A71D43E61F1}"/>
              </a:ext>
            </a:extLst>
          </p:cNvPr>
          <p:cNvPicPr>
            <a:picLocks noChangeAspect="1"/>
          </p:cNvPicPr>
          <p:nvPr/>
        </p:nvPicPr>
        <p:blipFill>
          <a:blip r:embed="rId5"/>
          <a:stretch>
            <a:fillRect/>
          </a:stretch>
        </p:blipFill>
        <p:spPr>
          <a:xfrm>
            <a:off x="339436" y="846678"/>
            <a:ext cx="4350822" cy="2791093"/>
          </a:xfrm>
          <a:prstGeom prst="rect">
            <a:avLst/>
          </a:prstGeom>
        </p:spPr>
      </p:pic>
      <p:pic>
        <p:nvPicPr>
          <p:cNvPr id="11" name="Picture 10">
            <a:extLst>
              <a:ext uri="{FF2B5EF4-FFF2-40B4-BE49-F238E27FC236}">
                <a16:creationId xmlns:a16="http://schemas.microsoft.com/office/drawing/2014/main" id="{49BF9B72-0127-2343-B8E9-59C117B277DF}"/>
              </a:ext>
            </a:extLst>
          </p:cNvPr>
          <p:cNvPicPr>
            <a:picLocks noChangeAspect="1"/>
          </p:cNvPicPr>
          <p:nvPr/>
        </p:nvPicPr>
        <p:blipFill>
          <a:blip r:embed="rId6"/>
          <a:stretch>
            <a:fillRect/>
          </a:stretch>
        </p:blipFill>
        <p:spPr>
          <a:xfrm>
            <a:off x="6606143" y="844138"/>
            <a:ext cx="4354781" cy="2793633"/>
          </a:xfrm>
          <a:prstGeom prst="rect">
            <a:avLst/>
          </a:prstGeom>
        </p:spPr>
      </p:pic>
      <p:pic>
        <p:nvPicPr>
          <p:cNvPr id="12" name="Picture 11">
            <a:extLst>
              <a:ext uri="{FF2B5EF4-FFF2-40B4-BE49-F238E27FC236}">
                <a16:creationId xmlns:a16="http://schemas.microsoft.com/office/drawing/2014/main" id="{DE3647D9-8A43-2448-9B47-0B8ED98DF05C}"/>
              </a:ext>
            </a:extLst>
          </p:cNvPr>
          <p:cNvPicPr>
            <a:picLocks noChangeAspect="1"/>
          </p:cNvPicPr>
          <p:nvPr/>
        </p:nvPicPr>
        <p:blipFill>
          <a:blip r:embed="rId7"/>
          <a:stretch>
            <a:fillRect/>
          </a:stretch>
        </p:blipFill>
        <p:spPr>
          <a:xfrm>
            <a:off x="6833424" y="3838197"/>
            <a:ext cx="4127500" cy="2590800"/>
          </a:xfrm>
          <a:prstGeom prst="rect">
            <a:avLst/>
          </a:prstGeom>
        </p:spPr>
      </p:pic>
    </p:spTree>
    <p:extLst>
      <p:ext uri="{BB962C8B-B14F-4D97-AF65-F5344CB8AC3E}">
        <p14:creationId xmlns:p14="http://schemas.microsoft.com/office/powerpoint/2010/main" val="194913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6800816" y="1071486"/>
            <a:ext cx="5010184" cy="5596461"/>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sz="1800" kern="0" dirty="0"/>
              <a:t>Continue building out the ensemble:</a:t>
            </a:r>
          </a:p>
          <a:p>
            <a:pPr lvl="1"/>
            <a:r>
              <a:rPr lang="en-US" sz="1600" kern="0" dirty="0"/>
              <a:t>Short term: Add new rules for SUMMA, FUSE, </a:t>
            </a:r>
            <a:r>
              <a:rPr lang="en-US" sz="1600" kern="0" dirty="0" err="1"/>
              <a:t>Mizuroute</a:t>
            </a:r>
            <a:r>
              <a:rPr lang="en-US" sz="1600" kern="0" dirty="0"/>
              <a:t>, etc.</a:t>
            </a:r>
          </a:p>
          <a:p>
            <a:pPr lvl="1"/>
            <a:r>
              <a:rPr lang="en-US" sz="1600" kern="0" dirty="0"/>
              <a:t>Current ensemble is ~150 members @ 1/8deg over CONUS</a:t>
            </a:r>
          </a:p>
          <a:p>
            <a:pPr lvl="1"/>
            <a:r>
              <a:rPr lang="en-US" sz="1600" kern="0" dirty="0"/>
              <a:t>Target ensemble size of ~850 ensemble members (including GARD, SUMMA, </a:t>
            </a:r>
            <a:r>
              <a:rPr lang="en-US" sz="1600" kern="0" dirty="0" err="1"/>
              <a:t>etc</a:t>
            </a:r>
            <a:r>
              <a:rPr lang="en-US" sz="1600" kern="0" dirty="0"/>
              <a:t>)</a:t>
            </a:r>
            <a:endParaRPr lang="en-US" sz="1000" kern="0" dirty="0"/>
          </a:p>
          <a:p>
            <a:endParaRPr lang="en-US" sz="1800" kern="0" dirty="0"/>
          </a:p>
          <a:p>
            <a:r>
              <a:rPr lang="en-US" sz="1800" kern="0" dirty="0"/>
              <a:t>Manuscripts in the works:</a:t>
            </a:r>
          </a:p>
          <a:p>
            <a:pPr lvl="1"/>
            <a:r>
              <a:rPr lang="en-US" sz="1600" kern="0" dirty="0"/>
              <a:t>Write paper characterizing the uncertainties in ”large” ensemble.</a:t>
            </a:r>
          </a:p>
          <a:p>
            <a:pPr lvl="1"/>
            <a:r>
              <a:rPr lang="en-US" sz="1600" kern="0" dirty="0"/>
              <a:t>Write paper exploring methods for ensemble sampling and model culling. </a:t>
            </a:r>
          </a:p>
          <a:p>
            <a:pPr lvl="1"/>
            <a:r>
              <a:rPr lang="en-US" sz="1600" kern="0" dirty="0"/>
              <a:t>Promote (or publish) chains workflow</a:t>
            </a:r>
          </a:p>
          <a:p>
            <a:pPr marL="411480" lvl="1" indent="0">
              <a:buNone/>
            </a:pPr>
            <a:endParaRPr lang="en-US" sz="1600" kern="0" dirty="0"/>
          </a:p>
          <a:p>
            <a:r>
              <a:rPr lang="en-US" sz="1600" kern="0" dirty="0"/>
              <a:t>Things we wish we had:</a:t>
            </a:r>
          </a:p>
          <a:p>
            <a:pPr lvl="1"/>
            <a:r>
              <a:rPr lang="en-US" sz="1600" kern="0" dirty="0"/>
              <a:t>Tools/methods for generating ensembles of model parameters</a:t>
            </a:r>
          </a:p>
          <a:p>
            <a:pPr lvl="1"/>
            <a:r>
              <a:rPr lang="en-US" sz="1600" kern="0" dirty="0"/>
              <a:t>Infrastructure to create, calibrate, and run large ensembles of SUMMA models</a:t>
            </a:r>
          </a:p>
        </p:txBody>
      </p:sp>
      <p:sp>
        <p:nvSpPr>
          <p:cNvPr id="12" name="Title 1"/>
          <p:cNvSpPr>
            <a:spLocks noGrp="1"/>
          </p:cNvSpPr>
          <p:nvPr>
            <p:ph type="title"/>
          </p:nvPr>
        </p:nvSpPr>
        <p:spPr>
          <a:xfrm>
            <a:off x="1" y="-228600"/>
            <a:ext cx="10654938" cy="1066800"/>
          </a:xfrm>
        </p:spPr>
        <p:txBody>
          <a:bodyPr>
            <a:noAutofit/>
          </a:bodyPr>
          <a:lstStyle/>
          <a:p>
            <a:r>
              <a:rPr lang="en-US" sz="3200" dirty="0"/>
              <a:t>Next steps for the storylines project</a:t>
            </a:r>
          </a:p>
        </p:txBody>
      </p:sp>
      <p:pic>
        <p:nvPicPr>
          <p:cNvPr id="13" name="Picture 12"/>
          <p:cNvPicPr>
            <a:picLocks noChangeAspect="1"/>
          </p:cNvPicPr>
          <p:nvPr/>
        </p:nvPicPr>
        <p:blipFill>
          <a:blip r:embed="rId3"/>
          <a:stretch>
            <a:fillRect/>
          </a:stretch>
        </p:blipFill>
        <p:spPr>
          <a:xfrm>
            <a:off x="10125874" y="23019"/>
            <a:ext cx="2066125" cy="662781"/>
          </a:xfrm>
          <a:prstGeom prst="rect">
            <a:avLst/>
          </a:prstGeom>
        </p:spPr>
      </p:pic>
      <p:pic>
        <p:nvPicPr>
          <p:cNvPr id="7" name="Picture 6"/>
          <p:cNvPicPr>
            <a:picLocks noChangeAspect="1"/>
          </p:cNvPicPr>
          <p:nvPr/>
        </p:nvPicPr>
        <p:blipFill rotWithShape="1">
          <a:blip r:embed="rId4"/>
          <a:srcRect t="3544" r="-2130"/>
          <a:stretch/>
        </p:blipFill>
        <p:spPr>
          <a:xfrm>
            <a:off x="283027" y="1226114"/>
            <a:ext cx="6046521" cy="5441834"/>
          </a:xfrm>
          <a:prstGeom prst="rect">
            <a:avLst/>
          </a:prstGeom>
        </p:spPr>
      </p:pic>
      <p:sp>
        <p:nvSpPr>
          <p:cNvPr id="2" name="Rectangle 1"/>
          <p:cNvSpPr/>
          <p:nvPr/>
        </p:nvSpPr>
        <p:spPr>
          <a:xfrm>
            <a:off x="2828960" y="1492462"/>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4220" y="830726"/>
            <a:ext cx="4070663" cy="369332"/>
          </a:xfrm>
          <a:prstGeom prst="rect">
            <a:avLst/>
          </a:prstGeom>
          <a:noFill/>
        </p:spPr>
        <p:txBody>
          <a:bodyPr wrap="square" rtlCol="0">
            <a:spAutoFit/>
          </a:bodyPr>
          <a:lstStyle/>
          <a:p>
            <a:pPr algn="ctr"/>
            <a:r>
              <a:rPr lang="en-US" b="1" dirty="0"/>
              <a:t>Hydrologic Storylines</a:t>
            </a:r>
          </a:p>
        </p:txBody>
      </p:sp>
      <p:sp>
        <p:nvSpPr>
          <p:cNvPr id="8" name="TextBox 7"/>
          <p:cNvSpPr txBox="1"/>
          <p:nvPr/>
        </p:nvSpPr>
        <p:spPr>
          <a:xfrm>
            <a:off x="0" y="6580836"/>
            <a:ext cx="1822935" cy="276999"/>
          </a:xfrm>
          <a:prstGeom prst="rect">
            <a:avLst/>
          </a:prstGeom>
          <a:noFill/>
        </p:spPr>
        <p:txBody>
          <a:bodyPr wrap="none" rtlCol="0">
            <a:spAutoFit/>
          </a:bodyPr>
          <a:lstStyle/>
          <a:p>
            <a:r>
              <a:rPr lang="en-US" sz="1200" dirty="0"/>
              <a:t>Figure</a:t>
            </a:r>
            <a:r>
              <a:rPr lang="en-US" sz="1200"/>
              <a:t>: Clark et al, 2016</a:t>
            </a:r>
          </a:p>
        </p:txBody>
      </p:sp>
    </p:spTree>
    <p:extLst>
      <p:ext uri="{BB962C8B-B14F-4D97-AF65-F5344CB8AC3E}">
        <p14:creationId xmlns:p14="http://schemas.microsoft.com/office/powerpoint/2010/main" val="79870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0" y="1676400"/>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381000" y="1219200"/>
            <a:ext cx="5334000" cy="52578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566928" indent="-457200" fontAlgn="auto">
              <a:lnSpc>
                <a:spcPct val="110000"/>
              </a:lnSpc>
              <a:spcAft>
                <a:spcPts val="0"/>
              </a:spcAft>
              <a:buAutoNum type="arabicPeriod"/>
            </a:pPr>
            <a:r>
              <a:rPr lang="en-US" sz="2000" dirty="0"/>
              <a:t>LOCA project</a:t>
            </a:r>
          </a:p>
          <a:p>
            <a:pPr marL="916686" lvl="1" indent="-514350" fontAlgn="auto">
              <a:lnSpc>
                <a:spcPct val="110000"/>
              </a:lnSpc>
              <a:spcAft>
                <a:spcPts val="0"/>
              </a:spcAft>
              <a:buFont typeface="+mj-lt"/>
              <a:buAutoNum type="arabicPeriod"/>
            </a:pPr>
            <a:r>
              <a:rPr lang="en-US" sz="1800" dirty="0"/>
              <a:t>Project overview</a:t>
            </a:r>
          </a:p>
          <a:p>
            <a:pPr marL="916686" lvl="1" indent="-514350" fontAlgn="auto">
              <a:lnSpc>
                <a:spcPct val="110000"/>
              </a:lnSpc>
              <a:spcAft>
                <a:spcPts val="0"/>
              </a:spcAft>
              <a:buFont typeface="+mj-lt"/>
              <a:buAutoNum type="arabicPeriod"/>
            </a:pPr>
            <a:r>
              <a:rPr lang="en-US" sz="1800" dirty="0"/>
              <a:t>Synthesis of meteorology dataset</a:t>
            </a:r>
          </a:p>
          <a:p>
            <a:pPr marL="916686" lvl="1" indent="-514350" fontAlgn="auto">
              <a:lnSpc>
                <a:spcPct val="110000"/>
              </a:lnSpc>
              <a:spcAft>
                <a:spcPts val="0"/>
              </a:spcAft>
              <a:buFont typeface="+mj-lt"/>
              <a:buAutoNum type="arabicPeriod"/>
            </a:pPr>
            <a:r>
              <a:rPr lang="en-US" sz="1800" dirty="0"/>
              <a:t>Synthesis of hydrology dataset</a:t>
            </a:r>
          </a:p>
          <a:p>
            <a:pPr marL="916686" lvl="1" indent="-514350" fontAlgn="auto">
              <a:lnSpc>
                <a:spcPct val="110000"/>
              </a:lnSpc>
              <a:spcAft>
                <a:spcPts val="0"/>
              </a:spcAft>
              <a:buFont typeface="+mj-lt"/>
              <a:buAutoNum type="arabicPeriod"/>
            </a:pPr>
            <a:r>
              <a:rPr lang="en-US" sz="1800" dirty="0"/>
              <a:t>Storylines connections</a:t>
            </a:r>
          </a:p>
          <a:p>
            <a:pPr marL="916686" lvl="1" indent="-514350" fontAlgn="auto">
              <a:lnSpc>
                <a:spcPct val="110000"/>
              </a:lnSpc>
              <a:spcAft>
                <a:spcPts val="0"/>
              </a:spcAft>
              <a:buFont typeface="+mj-lt"/>
              <a:buAutoNum type="arabicPeriod"/>
            </a:pPr>
            <a:r>
              <a:rPr lang="en-US" sz="1800" dirty="0"/>
              <a:t>Slide on logistical issues</a:t>
            </a:r>
          </a:p>
          <a:p>
            <a:pPr marL="624078" indent="-514350" fontAlgn="auto">
              <a:lnSpc>
                <a:spcPct val="110000"/>
              </a:lnSpc>
              <a:spcAft>
                <a:spcPts val="0"/>
              </a:spcAft>
              <a:buFont typeface="+mj-lt"/>
              <a:buAutoNum type="arabicPeriod"/>
            </a:pPr>
            <a:r>
              <a:rPr lang="en-US" sz="2000" dirty="0"/>
              <a:t>Storylines Project</a:t>
            </a:r>
          </a:p>
          <a:p>
            <a:pPr marL="916686" lvl="1" indent="-514350" fontAlgn="auto">
              <a:lnSpc>
                <a:spcPct val="110000"/>
              </a:lnSpc>
              <a:spcAft>
                <a:spcPts val="0"/>
              </a:spcAft>
              <a:buFont typeface="+mj-lt"/>
              <a:buAutoNum type="arabicPeriod"/>
            </a:pPr>
            <a:r>
              <a:rPr lang="en-US" sz="1800" dirty="0"/>
              <a:t>Project overview</a:t>
            </a:r>
          </a:p>
          <a:p>
            <a:pPr marL="916686" lvl="1" indent="-514350" fontAlgn="auto">
              <a:lnSpc>
                <a:spcPct val="110000"/>
              </a:lnSpc>
              <a:spcAft>
                <a:spcPts val="0"/>
              </a:spcAft>
              <a:buFont typeface="+mj-lt"/>
              <a:buAutoNum type="arabicPeriod"/>
            </a:pPr>
            <a:r>
              <a:rPr lang="en-US" sz="1800" dirty="0"/>
              <a:t>Related downscaling components</a:t>
            </a:r>
          </a:p>
          <a:p>
            <a:pPr marL="916686" lvl="1" indent="-514350" fontAlgn="auto">
              <a:lnSpc>
                <a:spcPct val="110000"/>
              </a:lnSpc>
              <a:spcAft>
                <a:spcPts val="0"/>
              </a:spcAft>
              <a:buFont typeface="+mj-lt"/>
              <a:buAutoNum type="arabicPeriod"/>
            </a:pPr>
            <a:r>
              <a:rPr lang="en-US" sz="1800" dirty="0"/>
              <a:t>Tool development (chains)</a:t>
            </a:r>
          </a:p>
          <a:p>
            <a:pPr marL="916686" lvl="1" indent="-514350" fontAlgn="auto">
              <a:lnSpc>
                <a:spcPct val="110000"/>
              </a:lnSpc>
              <a:spcAft>
                <a:spcPts val="0"/>
              </a:spcAft>
              <a:buFont typeface="+mj-lt"/>
              <a:buAutoNum type="arabicPeriod"/>
            </a:pPr>
            <a:r>
              <a:rPr lang="en-US" sz="1800" dirty="0"/>
              <a:t>New results</a:t>
            </a:r>
          </a:p>
          <a:p>
            <a:pPr marL="916686" lvl="1" indent="-514350" fontAlgn="auto">
              <a:lnSpc>
                <a:spcPct val="110000"/>
              </a:lnSpc>
              <a:spcAft>
                <a:spcPts val="0"/>
              </a:spcAft>
              <a:buFont typeface="+mj-lt"/>
              <a:buAutoNum type="arabicPeriod"/>
            </a:pPr>
            <a:r>
              <a:rPr lang="en-US" sz="1800" dirty="0"/>
              <a:t>Next steps</a:t>
            </a:r>
          </a:p>
          <a:p>
            <a:pPr marL="916686" lvl="1" indent="-514350" fontAlgn="auto">
              <a:lnSpc>
                <a:spcPct val="110000"/>
              </a:lnSpc>
              <a:spcAft>
                <a:spcPts val="0"/>
              </a:spcAft>
              <a:buFont typeface="+mj-lt"/>
              <a:buAutoNum type="arabicPeriod"/>
            </a:pPr>
            <a:endParaRPr lang="en-US" sz="1800" dirty="0"/>
          </a:p>
          <a:p>
            <a:pPr marL="916686" lvl="1" indent="-514350" fontAlgn="auto">
              <a:lnSpc>
                <a:spcPct val="110000"/>
              </a:lnSpc>
              <a:spcAft>
                <a:spcPts val="0"/>
              </a:spcAft>
              <a:buFont typeface="+mj-lt"/>
              <a:buAutoNum type="arabicPeriod"/>
            </a:pPr>
            <a:endParaRPr lang="en-US" sz="1800" dirty="0"/>
          </a:p>
          <a:p>
            <a:pPr marL="916686" lvl="1" indent="-514350" fontAlgn="auto">
              <a:lnSpc>
                <a:spcPct val="110000"/>
              </a:lnSpc>
              <a:spcAft>
                <a:spcPts val="0"/>
              </a:spcAft>
              <a:buFont typeface="+mj-lt"/>
              <a:buAutoNum type="arabicPeriod"/>
            </a:pPr>
            <a:endParaRPr lang="en-US" sz="1800" dirty="0"/>
          </a:p>
        </p:txBody>
      </p:sp>
      <p:sp>
        <p:nvSpPr>
          <p:cNvPr id="12" name="Title 1"/>
          <p:cNvSpPr>
            <a:spLocks noGrp="1"/>
          </p:cNvSpPr>
          <p:nvPr>
            <p:ph type="title"/>
          </p:nvPr>
        </p:nvSpPr>
        <p:spPr>
          <a:xfrm>
            <a:off x="1" y="-228600"/>
            <a:ext cx="10654938" cy="1066800"/>
          </a:xfrm>
        </p:spPr>
        <p:txBody>
          <a:bodyPr>
            <a:noAutofit/>
          </a:bodyPr>
          <a:lstStyle/>
          <a:p>
            <a:r>
              <a:rPr lang="en-US" sz="3200" dirty="0"/>
              <a:t>Outline</a:t>
            </a:r>
          </a:p>
        </p:txBody>
      </p:sp>
      <p:pic>
        <p:nvPicPr>
          <p:cNvPr id="5" name="Picture 4"/>
          <p:cNvPicPr>
            <a:picLocks noChangeAspect="1"/>
          </p:cNvPicPr>
          <p:nvPr/>
        </p:nvPicPr>
        <p:blipFill>
          <a:blip r:embed="rId3"/>
          <a:stretch>
            <a:fillRect/>
          </a:stretch>
        </p:blipFill>
        <p:spPr>
          <a:xfrm>
            <a:off x="10125874" y="23019"/>
            <a:ext cx="2066125" cy="662781"/>
          </a:xfrm>
          <a:prstGeom prst="rect">
            <a:avLst/>
          </a:prstGeom>
        </p:spPr>
      </p:pic>
    </p:spTree>
    <p:extLst>
      <p:ext uri="{BB962C8B-B14F-4D97-AF65-F5344CB8AC3E}">
        <p14:creationId xmlns:p14="http://schemas.microsoft.com/office/powerpoint/2010/main" val="1868418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5410200" y="1071486"/>
            <a:ext cx="6400800" cy="5596461"/>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sz="1800" kern="0" dirty="0"/>
              <a:t>Dataset format:</a:t>
            </a:r>
          </a:p>
          <a:p>
            <a:pPr lvl="1"/>
            <a:r>
              <a:rPr lang="en-US" sz="1600" kern="0" dirty="0"/>
              <a:t>We’ve found multiple inconsistencies in </a:t>
            </a:r>
            <a:r>
              <a:rPr lang="en-US" sz="1600" kern="0" dirty="0" err="1"/>
              <a:t>netCDF</a:t>
            </a:r>
            <a:r>
              <a:rPr lang="en-US" sz="1600" kern="0" dirty="0"/>
              <a:t> metadata</a:t>
            </a:r>
          </a:p>
          <a:p>
            <a:pPr lvl="2"/>
            <a:r>
              <a:rPr lang="en-US" sz="1400" kern="0" dirty="0"/>
              <a:t>Dimension / coordinate names</a:t>
            </a:r>
          </a:p>
          <a:p>
            <a:pPr lvl="2"/>
            <a:r>
              <a:rPr lang="en-US" sz="1400" kern="0" dirty="0"/>
              <a:t>Met and hydro datasets are formatted differ</a:t>
            </a:r>
          </a:p>
          <a:p>
            <a:pPr lvl="2"/>
            <a:endParaRPr lang="en-US" sz="1400" kern="0" dirty="0"/>
          </a:p>
          <a:p>
            <a:pPr lvl="2"/>
            <a:endParaRPr lang="en-US" sz="1400" kern="0" dirty="0"/>
          </a:p>
          <a:p>
            <a:pPr lvl="2"/>
            <a:endParaRPr lang="en-US" sz="1400" kern="0" dirty="0"/>
          </a:p>
          <a:p>
            <a:pPr lvl="2"/>
            <a:endParaRPr lang="en-US" sz="1400" kern="0" dirty="0"/>
          </a:p>
          <a:p>
            <a:pPr lvl="2"/>
            <a:endParaRPr lang="en-US" sz="1400" kern="0" dirty="0"/>
          </a:p>
          <a:p>
            <a:pPr lvl="2"/>
            <a:endParaRPr lang="en-US" sz="1400" kern="0" dirty="0"/>
          </a:p>
          <a:p>
            <a:pPr lvl="2"/>
            <a:endParaRPr lang="en-US" sz="1400" kern="0" dirty="0"/>
          </a:p>
          <a:p>
            <a:r>
              <a:rPr lang="en-US" sz="2000" kern="0" dirty="0"/>
              <a:t>Early results from storylines ensemble</a:t>
            </a:r>
          </a:p>
          <a:p>
            <a:pPr lvl="1"/>
            <a:r>
              <a:rPr lang="en-US" sz="1800" kern="0" dirty="0"/>
              <a:t>LOCA vs BCSD differences generally look like differences between </a:t>
            </a:r>
            <a:r>
              <a:rPr lang="en-US" sz="1800" kern="0" dirty="0" err="1"/>
              <a:t>Livneh</a:t>
            </a:r>
            <a:r>
              <a:rPr lang="en-US" sz="1800" kern="0" dirty="0"/>
              <a:t> and Maurer</a:t>
            </a:r>
          </a:p>
          <a:p>
            <a:pPr lvl="1"/>
            <a:endParaRPr lang="en-US" sz="1600" kern="0" dirty="0"/>
          </a:p>
          <a:p>
            <a:endParaRPr lang="en-US" sz="1800" kern="0" dirty="0"/>
          </a:p>
        </p:txBody>
      </p:sp>
      <p:sp>
        <p:nvSpPr>
          <p:cNvPr id="12" name="Title 1"/>
          <p:cNvSpPr>
            <a:spLocks noGrp="1"/>
          </p:cNvSpPr>
          <p:nvPr>
            <p:ph type="title"/>
          </p:nvPr>
        </p:nvSpPr>
        <p:spPr>
          <a:xfrm>
            <a:off x="1" y="-228600"/>
            <a:ext cx="10654938" cy="1066800"/>
          </a:xfrm>
        </p:spPr>
        <p:txBody>
          <a:bodyPr>
            <a:noAutofit/>
          </a:bodyPr>
          <a:lstStyle/>
          <a:p>
            <a:r>
              <a:rPr lang="en-US" sz="3200" dirty="0"/>
              <a:t>LOCA talking points</a:t>
            </a:r>
          </a:p>
        </p:txBody>
      </p:sp>
      <p:pic>
        <p:nvPicPr>
          <p:cNvPr id="13" name="Picture 12"/>
          <p:cNvPicPr>
            <a:picLocks noChangeAspect="1"/>
          </p:cNvPicPr>
          <p:nvPr/>
        </p:nvPicPr>
        <p:blipFill>
          <a:blip r:embed="rId3"/>
          <a:stretch>
            <a:fillRect/>
          </a:stretch>
        </p:blipFill>
        <p:spPr>
          <a:xfrm>
            <a:off x="10125874" y="23019"/>
            <a:ext cx="2066125" cy="662781"/>
          </a:xfrm>
          <a:prstGeom prst="rect">
            <a:avLst/>
          </a:prstGeom>
        </p:spPr>
      </p:pic>
      <p:sp>
        <p:nvSpPr>
          <p:cNvPr id="2" name="Rectangle 1"/>
          <p:cNvSpPr/>
          <p:nvPr/>
        </p:nvSpPr>
        <p:spPr>
          <a:xfrm>
            <a:off x="2828960" y="1492462"/>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55E8D8E-BB99-4C49-9C51-9162EA8BFCA0}"/>
              </a:ext>
            </a:extLst>
          </p:cNvPr>
          <p:cNvPicPr>
            <a:picLocks noChangeAspect="1"/>
          </p:cNvPicPr>
          <p:nvPr/>
        </p:nvPicPr>
        <p:blipFill>
          <a:blip r:embed="rId4"/>
          <a:stretch>
            <a:fillRect/>
          </a:stretch>
        </p:blipFill>
        <p:spPr>
          <a:xfrm>
            <a:off x="494543" y="1461850"/>
            <a:ext cx="4832927" cy="2088012"/>
          </a:xfrm>
          <a:prstGeom prst="rect">
            <a:avLst/>
          </a:prstGeom>
        </p:spPr>
      </p:pic>
      <p:pic>
        <p:nvPicPr>
          <p:cNvPr id="4" name="Picture 3">
            <a:extLst>
              <a:ext uri="{FF2B5EF4-FFF2-40B4-BE49-F238E27FC236}">
                <a16:creationId xmlns:a16="http://schemas.microsoft.com/office/drawing/2014/main" id="{3DF54D2C-BDF0-9D41-BFFE-CBC4E2DFCE72}"/>
              </a:ext>
            </a:extLst>
          </p:cNvPr>
          <p:cNvPicPr>
            <a:picLocks noChangeAspect="1"/>
          </p:cNvPicPr>
          <p:nvPr/>
        </p:nvPicPr>
        <p:blipFill>
          <a:blip r:embed="rId5"/>
          <a:stretch>
            <a:fillRect/>
          </a:stretch>
        </p:blipFill>
        <p:spPr>
          <a:xfrm>
            <a:off x="494543" y="3797604"/>
            <a:ext cx="4038600" cy="2590800"/>
          </a:xfrm>
          <a:prstGeom prst="rect">
            <a:avLst/>
          </a:prstGeom>
        </p:spPr>
      </p:pic>
    </p:spTree>
    <p:extLst>
      <p:ext uri="{BB962C8B-B14F-4D97-AF65-F5344CB8AC3E}">
        <p14:creationId xmlns:p14="http://schemas.microsoft.com/office/powerpoint/2010/main" val="61521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5410200" y="1071486"/>
            <a:ext cx="6400800" cy="5596461"/>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r>
              <a:rPr lang="en-US" sz="2000" dirty="0"/>
              <a:t>Typical modeling chain for understanding hydrologic changes due to climate change includes many steps</a:t>
            </a:r>
          </a:p>
          <a:p>
            <a:pPr fontAlgn="auto">
              <a:spcAft>
                <a:spcPts val="0"/>
              </a:spcAft>
            </a:pPr>
            <a:r>
              <a:rPr lang="en-US" sz="2000" dirty="0"/>
              <a:t>Significant gaps in understanding sources and relative contributions of uncertainty in final projections</a:t>
            </a:r>
          </a:p>
          <a:p>
            <a:pPr fontAlgn="auto">
              <a:spcAft>
                <a:spcPts val="0"/>
              </a:spcAft>
            </a:pPr>
            <a:r>
              <a:rPr lang="en-US" sz="2000" dirty="0"/>
              <a:t>Characterizing these uncertainties is the important first step in reducing uncertainty</a:t>
            </a:r>
          </a:p>
          <a:p>
            <a:pPr fontAlgn="auto">
              <a:spcAft>
                <a:spcPts val="0"/>
              </a:spcAft>
            </a:pPr>
            <a:r>
              <a:rPr lang="en-US" sz="2000" dirty="0"/>
              <a:t>Reducing uncertainty centers around choosing more reliable projections / methods</a:t>
            </a:r>
          </a:p>
          <a:p>
            <a:pPr fontAlgn="auto">
              <a:spcAft>
                <a:spcPts val="0"/>
              </a:spcAft>
            </a:pPr>
            <a:r>
              <a:rPr lang="en-US" sz="2000" dirty="0"/>
              <a:t>Need to formalize approaches for selecting a discrete set of ensemble members</a:t>
            </a:r>
          </a:p>
          <a:p>
            <a:pPr fontAlgn="auto">
              <a:spcAft>
                <a:spcPts val="0"/>
              </a:spcAft>
            </a:pPr>
            <a:endParaRPr lang="en-US" sz="2000" dirty="0"/>
          </a:p>
          <a:p>
            <a:pPr marL="109728" indent="0" fontAlgn="auto">
              <a:spcAft>
                <a:spcPts val="0"/>
              </a:spcAft>
              <a:buNone/>
            </a:pPr>
            <a:endParaRPr lang="en-US" sz="2000" dirty="0"/>
          </a:p>
        </p:txBody>
      </p:sp>
      <p:sp>
        <p:nvSpPr>
          <p:cNvPr id="12" name="Title 1"/>
          <p:cNvSpPr>
            <a:spLocks noGrp="1"/>
          </p:cNvSpPr>
          <p:nvPr>
            <p:ph type="title"/>
          </p:nvPr>
        </p:nvSpPr>
        <p:spPr>
          <a:xfrm>
            <a:off x="1" y="-228600"/>
            <a:ext cx="10654938" cy="1066800"/>
          </a:xfrm>
        </p:spPr>
        <p:txBody>
          <a:bodyPr>
            <a:noAutofit/>
          </a:bodyPr>
          <a:lstStyle/>
          <a:p>
            <a:r>
              <a:rPr lang="en-US" sz="3200" dirty="0"/>
              <a:t>Characterizing and Reducing Uncertainty</a:t>
            </a:r>
          </a:p>
        </p:txBody>
      </p:sp>
      <p:pic>
        <p:nvPicPr>
          <p:cNvPr id="13" name="Picture 12"/>
          <p:cNvPicPr>
            <a:picLocks noChangeAspect="1"/>
          </p:cNvPicPr>
          <p:nvPr/>
        </p:nvPicPr>
        <p:blipFill>
          <a:blip r:embed="rId3"/>
          <a:stretch>
            <a:fillRect/>
          </a:stretch>
        </p:blipFill>
        <p:spPr>
          <a:xfrm>
            <a:off x="10125874" y="23019"/>
            <a:ext cx="2066125" cy="662781"/>
          </a:xfrm>
          <a:prstGeom prst="rect">
            <a:avLst/>
          </a:prstGeom>
        </p:spPr>
      </p:pic>
      <p:pic>
        <p:nvPicPr>
          <p:cNvPr id="7" name="Picture 6"/>
          <p:cNvPicPr>
            <a:picLocks noChangeAspect="1"/>
          </p:cNvPicPr>
          <p:nvPr/>
        </p:nvPicPr>
        <p:blipFill rotWithShape="1">
          <a:blip r:embed="rId4"/>
          <a:srcRect t="3544" r="52066"/>
          <a:stretch/>
        </p:blipFill>
        <p:spPr>
          <a:xfrm>
            <a:off x="283027" y="1226114"/>
            <a:ext cx="2837875" cy="5441834"/>
          </a:xfrm>
          <a:prstGeom prst="rect">
            <a:avLst/>
          </a:prstGeom>
        </p:spPr>
      </p:pic>
      <p:sp>
        <p:nvSpPr>
          <p:cNvPr id="2" name="Rectangle 1"/>
          <p:cNvSpPr/>
          <p:nvPr/>
        </p:nvSpPr>
        <p:spPr>
          <a:xfrm>
            <a:off x="2828960" y="1492462"/>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811667" y="1174001"/>
            <a:ext cx="2102331" cy="5509560"/>
            <a:chOff x="5267526" y="1024933"/>
            <a:chExt cx="2243188" cy="5878702"/>
          </a:xfrm>
        </p:grpSpPr>
        <p:pic>
          <p:nvPicPr>
            <p:cNvPr id="16" name="Picture 15"/>
            <p:cNvPicPr>
              <a:picLocks noChangeAspect="1"/>
            </p:cNvPicPr>
            <p:nvPr/>
          </p:nvPicPr>
          <p:blipFill rotWithShape="1">
            <a:blip r:embed="rId4"/>
            <a:srcRect l="48096" t="83673" r="21835"/>
            <a:stretch/>
          </p:blipFill>
          <p:spPr>
            <a:xfrm>
              <a:off x="5611199" y="5920755"/>
              <a:ext cx="1899515" cy="982880"/>
            </a:xfrm>
            <a:prstGeom prst="rect">
              <a:avLst/>
            </a:prstGeom>
          </p:spPr>
        </p:pic>
        <p:pic>
          <p:nvPicPr>
            <p:cNvPr id="15" name="Picture 14"/>
            <p:cNvPicPr>
              <a:picLocks noChangeAspect="1"/>
            </p:cNvPicPr>
            <p:nvPr/>
          </p:nvPicPr>
          <p:blipFill rotWithShape="1">
            <a:blip r:embed="rId4"/>
            <a:srcRect l="43061" t="3012" r="21835" b="16580"/>
            <a:stretch/>
          </p:blipFill>
          <p:spPr>
            <a:xfrm>
              <a:off x="5267526" y="1024933"/>
              <a:ext cx="2217584" cy="4840325"/>
            </a:xfrm>
            <a:prstGeom prst="rect">
              <a:avLst/>
            </a:prstGeom>
          </p:spPr>
        </p:pic>
      </p:grpSp>
      <p:sp>
        <p:nvSpPr>
          <p:cNvPr id="6" name="TextBox 5"/>
          <p:cNvSpPr txBox="1"/>
          <p:nvPr/>
        </p:nvSpPr>
        <p:spPr>
          <a:xfrm>
            <a:off x="184220" y="830726"/>
            <a:ext cx="4070663" cy="369332"/>
          </a:xfrm>
          <a:prstGeom prst="rect">
            <a:avLst/>
          </a:prstGeom>
          <a:noFill/>
        </p:spPr>
        <p:txBody>
          <a:bodyPr wrap="square" rtlCol="0">
            <a:spAutoFit/>
          </a:bodyPr>
          <a:lstStyle/>
          <a:p>
            <a:pPr algn="ctr"/>
            <a:r>
              <a:rPr lang="en-US" b="1" dirty="0"/>
              <a:t>Hydrologic Storylines</a:t>
            </a:r>
          </a:p>
        </p:txBody>
      </p:sp>
      <p:sp>
        <p:nvSpPr>
          <p:cNvPr id="8" name="TextBox 7"/>
          <p:cNvSpPr txBox="1"/>
          <p:nvPr/>
        </p:nvSpPr>
        <p:spPr>
          <a:xfrm>
            <a:off x="0" y="6580836"/>
            <a:ext cx="1822935" cy="276999"/>
          </a:xfrm>
          <a:prstGeom prst="rect">
            <a:avLst/>
          </a:prstGeom>
          <a:noFill/>
        </p:spPr>
        <p:txBody>
          <a:bodyPr wrap="none" rtlCol="0">
            <a:spAutoFit/>
          </a:bodyPr>
          <a:lstStyle/>
          <a:p>
            <a:r>
              <a:rPr lang="en-US" sz="1200" dirty="0"/>
              <a:t>Figure</a:t>
            </a:r>
            <a:r>
              <a:rPr lang="en-US" sz="1200"/>
              <a:t>: Clark et al, 2016</a:t>
            </a:r>
          </a:p>
        </p:txBody>
      </p:sp>
    </p:spTree>
    <p:extLst>
      <p:ext uri="{BB962C8B-B14F-4D97-AF65-F5344CB8AC3E}">
        <p14:creationId xmlns:p14="http://schemas.microsoft.com/office/powerpoint/2010/main" val="67928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1501338"/>
            <a:ext cx="609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0" y="-238066"/>
            <a:ext cx="10654938" cy="1066800"/>
          </a:xfrm>
        </p:spPr>
        <p:txBody>
          <a:bodyPr>
            <a:noAutofit/>
          </a:bodyPr>
          <a:lstStyle/>
          <a:p>
            <a:r>
              <a:rPr lang="en-US" sz="3200" dirty="0"/>
              <a:t>Rescaling GCM in topographically complex regions</a:t>
            </a:r>
          </a:p>
        </p:txBody>
      </p:sp>
      <p:sp>
        <p:nvSpPr>
          <p:cNvPr id="19" name="Content Placeholder 2"/>
          <p:cNvSpPr txBox="1">
            <a:spLocks/>
          </p:cNvSpPr>
          <p:nvPr/>
        </p:nvSpPr>
        <p:spPr>
          <a:xfrm>
            <a:off x="-40558" y="990600"/>
            <a:ext cx="11837874" cy="1544497"/>
          </a:xfrm>
          <a:prstGeom prst="rect">
            <a:avLst/>
          </a:prstGeom>
        </p:spPr>
        <p:txBody>
          <a:bodyPr vert="horz">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Bef>
                <a:spcPts val="1200"/>
              </a:spcBef>
              <a:spcAft>
                <a:spcPts val="0"/>
              </a:spcAft>
            </a:pPr>
            <a:r>
              <a:rPr lang="en-US" sz="2400" dirty="0"/>
              <a:t>Common methods only use GCM precipitation</a:t>
            </a:r>
          </a:p>
          <a:p>
            <a:pPr lvl="1" fontAlgn="auto">
              <a:spcBef>
                <a:spcPts val="1200"/>
              </a:spcBef>
              <a:spcAft>
                <a:spcPts val="0"/>
              </a:spcAft>
            </a:pPr>
            <a:r>
              <a:rPr lang="en-US" sz="2200" dirty="0"/>
              <a:t>Precipitation is not well represented in GCMs (particularly in topographically complex regions)</a:t>
            </a:r>
          </a:p>
          <a:p>
            <a:pPr lvl="1" fontAlgn="auto">
              <a:spcBef>
                <a:spcPts val="1200"/>
              </a:spcBef>
              <a:spcAft>
                <a:spcPts val="0"/>
              </a:spcAft>
            </a:pPr>
            <a:r>
              <a:rPr lang="en-US" sz="2200" dirty="0"/>
              <a:t>Differences in the sign of the climate change signal</a:t>
            </a:r>
          </a:p>
          <a:p>
            <a:pPr lvl="1" fontAlgn="auto">
              <a:spcBef>
                <a:spcPts val="1200"/>
              </a:spcBef>
              <a:spcAft>
                <a:spcPts val="0"/>
              </a:spcAft>
            </a:pPr>
            <a:r>
              <a:rPr lang="en-US" sz="2200" dirty="0"/>
              <a:t>What predictor variables are appropriate for statistical downscaling? Can we use atmos. circulation?</a:t>
            </a:r>
          </a:p>
          <a:p>
            <a:pPr lvl="1" fontAlgn="auto">
              <a:spcBef>
                <a:spcPts val="1200"/>
              </a:spcBef>
              <a:spcAft>
                <a:spcPts val="0"/>
              </a:spcAft>
            </a:pPr>
            <a:endParaRPr lang="en-US" sz="2200" dirty="0"/>
          </a:p>
        </p:txBody>
      </p:sp>
      <p:pic>
        <p:nvPicPr>
          <p:cNvPr id="10" name="Picture 9"/>
          <p:cNvPicPr>
            <a:picLocks noChangeAspect="1"/>
          </p:cNvPicPr>
          <p:nvPr/>
        </p:nvPicPr>
        <p:blipFill>
          <a:blip r:embed="rId3"/>
          <a:stretch>
            <a:fillRect/>
          </a:stretch>
        </p:blipFill>
        <p:spPr>
          <a:xfrm>
            <a:off x="10125874" y="23019"/>
            <a:ext cx="2066125" cy="662781"/>
          </a:xfrm>
          <a:prstGeom prst="rect">
            <a:avLst/>
          </a:prstGeom>
        </p:spPr>
      </p:pic>
      <p:grpSp>
        <p:nvGrpSpPr>
          <p:cNvPr id="6" name="Group 5"/>
          <p:cNvGrpSpPr/>
          <p:nvPr/>
        </p:nvGrpSpPr>
        <p:grpSpPr>
          <a:xfrm>
            <a:off x="21997" y="2743200"/>
            <a:ext cx="5458668" cy="4114800"/>
            <a:chOff x="5892733" y="838200"/>
            <a:chExt cx="5980569" cy="4508214"/>
          </a:xfrm>
        </p:grpSpPr>
        <p:sp>
          <p:nvSpPr>
            <p:cNvPr id="22" name="TextBox 21"/>
            <p:cNvSpPr txBox="1"/>
            <p:nvPr/>
          </p:nvSpPr>
          <p:spPr>
            <a:xfrm rot="16200000">
              <a:off x="5715761" y="1967670"/>
              <a:ext cx="723275" cy="369332"/>
            </a:xfrm>
            <a:prstGeom prst="rect">
              <a:avLst/>
            </a:prstGeom>
            <a:noFill/>
          </p:spPr>
          <p:txBody>
            <a:bodyPr wrap="none" rtlCol="0">
              <a:spAutoFit/>
            </a:bodyPr>
            <a:lstStyle/>
            <a:p>
              <a:r>
                <a:rPr lang="en-US" dirty="0"/>
                <a:t>GCM</a:t>
              </a:r>
            </a:p>
          </p:txBody>
        </p:sp>
        <p:sp>
          <p:nvSpPr>
            <p:cNvPr id="23" name="TextBox 22"/>
            <p:cNvSpPr txBox="1"/>
            <p:nvPr/>
          </p:nvSpPr>
          <p:spPr>
            <a:xfrm rot="16200000">
              <a:off x="5280991" y="4053815"/>
              <a:ext cx="1646605" cy="369332"/>
            </a:xfrm>
            <a:prstGeom prst="rect">
              <a:avLst/>
            </a:prstGeom>
            <a:noFill/>
          </p:spPr>
          <p:txBody>
            <a:bodyPr wrap="none" rtlCol="0">
              <a:spAutoFit/>
            </a:bodyPr>
            <a:lstStyle/>
            <a:p>
              <a:r>
                <a:rPr lang="en-US" dirty="0"/>
                <a:t>High-res WRF</a:t>
              </a:r>
            </a:p>
          </p:txBody>
        </p:sp>
        <p:grpSp>
          <p:nvGrpSpPr>
            <p:cNvPr id="4" name="Group 3"/>
            <p:cNvGrpSpPr/>
            <p:nvPr/>
          </p:nvGrpSpPr>
          <p:grpSpPr>
            <a:xfrm>
              <a:off x="6262064" y="838200"/>
              <a:ext cx="5611238" cy="4508214"/>
              <a:chOff x="6262064" y="838200"/>
              <a:chExt cx="5611238" cy="4508214"/>
            </a:xfrm>
          </p:grpSpPr>
          <p:pic>
            <p:nvPicPr>
              <p:cNvPr id="20" name="Picture 19"/>
              <p:cNvPicPr>
                <a:picLocks noChangeAspect="1"/>
              </p:cNvPicPr>
              <p:nvPr/>
            </p:nvPicPr>
            <p:blipFill rotWithShape="1">
              <a:blip r:embed="rId4"/>
              <a:srcRect r="460"/>
              <a:stretch/>
            </p:blipFill>
            <p:spPr>
              <a:xfrm>
                <a:off x="6262064" y="838200"/>
                <a:ext cx="5396536" cy="4508214"/>
              </a:xfrm>
              <a:prstGeom prst="rect">
                <a:avLst/>
              </a:prstGeom>
            </p:spPr>
          </p:pic>
          <p:sp>
            <p:nvSpPr>
              <p:cNvPr id="5" name="TextBox 4"/>
              <p:cNvSpPr txBox="1"/>
              <p:nvPr/>
            </p:nvSpPr>
            <p:spPr>
              <a:xfrm rot="16200000">
                <a:off x="10848983" y="2055121"/>
                <a:ext cx="1771639" cy="276999"/>
              </a:xfrm>
              <a:prstGeom prst="rect">
                <a:avLst/>
              </a:prstGeom>
              <a:solidFill>
                <a:schemeClr val="bg1"/>
              </a:solidFill>
            </p:spPr>
            <p:txBody>
              <a:bodyPr wrap="none" rtlCol="0">
                <a:spAutoFit/>
              </a:bodyPr>
              <a:lstStyle/>
              <a:p>
                <a:r>
                  <a:rPr lang="en-US" sz="1200" dirty="0"/>
                  <a:t>Precipitation (mm/year)</a:t>
                </a:r>
              </a:p>
            </p:txBody>
          </p:sp>
          <p:sp>
            <p:nvSpPr>
              <p:cNvPr id="3" name="Rectangle 2"/>
              <p:cNvSpPr/>
              <p:nvPr/>
            </p:nvSpPr>
            <p:spPr>
              <a:xfrm>
                <a:off x="11582400" y="4038600"/>
                <a:ext cx="290902" cy="1180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5798955" y="2683075"/>
            <a:ext cx="6164446" cy="4058826"/>
            <a:chOff x="762000" y="3516314"/>
            <a:chExt cx="4595468" cy="3025771"/>
          </a:xfrm>
        </p:grpSpPr>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62000" y="3516314"/>
              <a:ext cx="4419600" cy="3025771"/>
            </a:xfrm>
            <a:prstGeom prst="rect">
              <a:avLst/>
            </a:prstGeom>
          </p:spPr>
        </p:pic>
        <p:sp>
          <p:nvSpPr>
            <p:cNvPr id="14" name="TextBox 13"/>
            <p:cNvSpPr txBox="1"/>
            <p:nvPr/>
          </p:nvSpPr>
          <p:spPr>
            <a:xfrm rot="16200000">
              <a:off x="4430873" y="4821521"/>
              <a:ext cx="1649098" cy="204093"/>
            </a:xfrm>
            <a:prstGeom prst="rect">
              <a:avLst/>
            </a:prstGeom>
            <a:solidFill>
              <a:schemeClr val="bg1"/>
            </a:solidFill>
          </p:spPr>
          <p:txBody>
            <a:bodyPr wrap="square" rtlCol="0">
              <a:spAutoFit/>
            </a:bodyPr>
            <a:lstStyle/>
            <a:p>
              <a:r>
                <a:rPr lang="en-US" sz="1200" dirty="0"/>
                <a:t>Change in Precipitation (%)</a:t>
              </a:r>
            </a:p>
          </p:txBody>
        </p:sp>
      </p:grpSp>
      <p:sp>
        <p:nvSpPr>
          <p:cNvPr id="16" name="TextBox 15"/>
          <p:cNvSpPr txBox="1"/>
          <p:nvPr/>
        </p:nvSpPr>
        <p:spPr>
          <a:xfrm rot="16200000">
            <a:off x="4545735" y="5730471"/>
            <a:ext cx="1617035" cy="252826"/>
          </a:xfrm>
          <a:prstGeom prst="rect">
            <a:avLst/>
          </a:prstGeom>
          <a:solidFill>
            <a:schemeClr val="bg1"/>
          </a:solidFill>
        </p:spPr>
        <p:txBody>
          <a:bodyPr wrap="none" rtlCol="0">
            <a:spAutoFit/>
          </a:bodyPr>
          <a:lstStyle/>
          <a:p>
            <a:r>
              <a:rPr lang="en-US" sz="1200" dirty="0"/>
              <a:t>Precipitation (mm/year)</a:t>
            </a:r>
          </a:p>
        </p:txBody>
      </p:sp>
      <p:sp>
        <p:nvSpPr>
          <p:cNvPr id="8" name="Rectangle 7"/>
          <p:cNvSpPr/>
          <p:nvPr/>
        </p:nvSpPr>
        <p:spPr>
          <a:xfrm>
            <a:off x="46544" y="4880296"/>
            <a:ext cx="5516497" cy="1977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59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 y="-228600"/>
            <a:ext cx="10654938" cy="1066800"/>
          </a:xfrm>
        </p:spPr>
        <p:txBody>
          <a:bodyPr>
            <a:noAutofit/>
          </a:bodyPr>
          <a:lstStyle/>
          <a:p>
            <a:r>
              <a:rPr lang="en-US" sz="3200" dirty="0"/>
              <a:t>Reproducing historical climate is relatively easy</a:t>
            </a:r>
          </a:p>
        </p:txBody>
      </p:sp>
      <p:sp>
        <p:nvSpPr>
          <p:cNvPr id="11" name="Content Placeholder 2"/>
          <p:cNvSpPr>
            <a:spLocks noGrp="1"/>
          </p:cNvSpPr>
          <p:nvPr>
            <p:ph idx="1"/>
          </p:nvPr>
        </p:nvSpPr>
        <p:spPr>
          <a:xfrm>
            <a:off x="-40558" y="990600"/>
            <a:ext cx="5526958" cy="3886200"/>
          </a:xfrm>
        </p:spPr>
        <p:txBody>
          <a:bodyPr>
            <a:normAutofit/>
          </a:bodyPr>
          <a:lstStyle/>
          <a:p>
            <a:pPr>
              <a:spcBef>
                <a:spcPts val="1200"/>
              </a:spcBef>
            </a:pPr>
            <a:r>
              <a:rPr lang="en-US" sz="2400" dirty="0"/>
              <a:t>Downscaling methods are frequently post-processed (quantile mapping)</a:t>
            </a:r>
          </a:p>
          <a:p>
            <a:pPr>
              <a:spcBef>
                <a:spcPts val="1200"/>
              </a:spcBef>
            </a:pPr>
            <a:r>
              <a:rPr lang="en-US" sz="2400" dirty="0"/>
              <a:t>This makes reproducing historical climate easy but what is lost?</a:t>
            </a:r>
          </a:p>
          <a:p>
            <a:pPr>
              <a:spcBef>
                <a:spcPts val="1200"/>
              </a:spcBef>
            </a:pPr>
            <a:r>
              <a:rPr lang="en-US" sz="2400" dirty="0"/>
              <a:t>Do we understand the implications and limitations of post-processing?</a:t>
            </a:r>
          </a:p>
          <a:p>
            <a:pPr>
              <a:spcBef>
                <a:spcPts val="1200"/>
              </a:spcBef>
            </a:pPr>
            <a:r>
              <a:rPr lang="en-US" sz="2400" dirty="0"/>
              <a:t>Garbage in, </a:t>
            </a:r>
            <a:r>
              <a:rPr lang="en-US" sz="2400"/>
              <a:t>garbage out?</a:t>
            </a:r>
            <a:endParaRPr lang="en-US" sz="2400" dirty="0"/>
          </a:p>
        </p:txBody>
      </p:sp>
      <p:pic>
        <p:nvPicPr>
          <p:cNvPr id="4" name="Picture 3"/>
          <p:cNvPicPr>
            <a:picLocks noChangeAspect="1"/>
          </p:cNvPicPr>
          <p:nvPr/>
        </p:nvPicPr>
        <p:blipFill>
          <a:blip r:embed="rId3"/>
          <a:stretch>
            <a:fillRect/>
          </a:stretch>
        </p:blipFill>
        <p:spPr>
          <a:xfrm>
            <a:off x="6307776" y="838200"/>
            <a:ext cx="5827387" cy="6019800"/>
          </a:xfrm>
          <a:prstGeom prst="rect">
            <a:avLst/>
          </a:prstGeom>
        </p:spPr>
      </p:pic>
      <p:pic>
        <p:nvPicPr>
          <p:cNvPr id="7" name="Picture 6"/>
          <p:cNvPicPr>
            <a:picLocks noChangeAspect="1"/>
          </p:cNvPicPr>
          <p:nvPr/>
        </p:nvPicPr>
        <p:blipFill>
          <a:blip r:embed="rId4"/>
          <a:stretch>
            <a:fillRect/>
          </a:stretch>
        </p:blipFill>
        <p:spPr>
          <a:xfrm>
            <a:off x="228600" y="4496489"/>
            <a:ext cx="3189571" cy="2285311"/>
          </a:xfrm>
          <a:prstGeom prst="rect">
            <a:avLst/>
          </a:prstGeom>
        </p:spPr>
      </p:pic>
      <p:sp>
        <p:nvSpPr>
          <p:cNvPr id="2" name="Rectangle 1"/>
          <p:cNvSpPr/>
          <p:nvPr/>
        </p:nvSpPr>
        <p:spPr>
          <a:xfrm>
            <a:off x="9220200" y="4876800"/>
            <a:ext cx="29718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352800" y="4491409"/>
            <a:ext cx="8643771" cy="2366591"/>
            <a:chOff x="3352800" y="4491409"/>
            <a:chExt cx="8643771" cy="2366591"/>
          </a:xfrm>
        </p:grpSpPr>
        <p:pic>
          <p:nvPicPr>
            <p:cNvPr id="6" name="Picture 5"/>
            <p:cNvPicPr>
              <a:picLocks noChangeAspect="1"/>
            </p:cNvPicPr>
            <p:nvPr/>
          </p:nvPicPr>
          <p:blipFill>
            <a:blip r:embed="rId5"/>
            <a:stretch>
              <a:fillRect/>
            </a:stretch>
          </p:blipFill>
          <p:spPr>
            <a:xfrm>
              <a:off x="3352800" y="4491409"/>
              <a:ext cx="3097795" cy="2290391"/>
            </a:xfrm>
            <a:prstGeom prst="rect">
              <a:avLst/>
            </a:prstGeom>
          </p:spPr>
        </p:pic>
        <p:pic>
          <p:nvPicPr>
            <p:cNvPr id="14" name="Picture 13"/>
            <p:cNvPicPr>
              <a:picLocks noChangeAspect="1"/>
            </p:cNvPicPr>
            <p:nvPr/>
          </p:nvPicPr>
          <p:blipFill rotWithShape="1">
            <a:blip r:embed="rId6"/>
            <a:srcRect r="5555"/>
            <a:stretch/>
          </p:blipFill>
          <p:spPr>
            <a:xfrm>
              <a:off x="9220200" y="4876800"/>
              <a:ext cx="2776371" cy="1981200"/>
            </a:xfrm>
            <a:prstGeom prst="rect">
              <a:avLst/>
            </a:prstGeom>
            <a:solidFill>
              <a:schemeClr val="bg1"/>
            </a:solidFill>
          </p:spPr>
        </p:pic>
      </p:grpSp>
      <p:pic>
        <p:nvPicPr>
          <p:cNvPr id="10" name="Picture 9"/>
          <p:cNvPicPr>
            <a:picLocks noChangeAspect="1"/>
          </p:cNvPicPr>
          <p:nvPr/>
        </p:nvPicPr>
        <p:blipFill>
          <a:blip r:embed="rId7"/>
          <a:stretch>
            <a:fillRect/>
          </a:stretch>
        </p:blipFill>
        <p:spPr>
          <a:xfrm>
            <a:off x="10125874" y="23019"/>
            <a:ext cx="2066125" cy="662781"/>
          </a:xfrm>
          <a:prstGeom prst="rect">
            <a:avLst/>
          </a:prstGeom>
        </p:spPr>
      </p:pic>
      <p:sp>
        <p:nvSpPr>
          <p:cNvPr id="3" name="TextBox 2"/>
          <p:cNvSpPr txBox="1"/>
          <p:nvPr/>
        </p:nvSpPr>
        <p:spPr>
          <a:xfrm>
            <a:off x="10707349" y="1290935"/>
            <a:ext cx="814647" cy="461665"/>
          </a:xfrm>
          <a:prstGeom prst="rect">
            <a:avLst/>
          </a:prstGeom>
          <a:solidFill>
            <a:schemeClr val="bg1"/>
          </a:solidFill>
          <a:ln w="3175">
            <a:solidFill>
              <a:schemeClr val="tx1"/>
            </a:solidFill>
          </a:ln>
        </p:spPr>
        <p:txBody>
          <a:bodyPr wrap="none" rtlCol="0">
            <a:spAutoFit/>
          </a:bodyPr>
          <a:lstStyle/>
          <a:p>
            <a:r>
              <a:rPr lang="en-US" sz="1200" dirty="0" err="1"/>
              <a:t>NorESM</a:t>
            </a:r>
            <a:endParaRPr lang="en-US" sz="1200" dirty="0"/>
          </a:p>
          <a:p>
            <a:r>
              <a:rPr lang="en-US" sz="1200" dirty="0"/>
              <a:t>Historical</a:t>
            </a:r>
          </a:p>
        </p:txBody>
      </p:sp>
      <p:sp>
        <p:nvSpPr>
          <p:cNvPr id="13" name="TextBox 12"/>
          <p:cNvSpPr txBox="1"/>
          <p:nvPr/>
        </p:nvSpPr>
        <p:spPr>
          <a:xfrm>
            <a:off x="8077200" y="1290935"/>
            <a:ext cx="510076" cy="276999"/>
          </a:xfrm>
          <a:prstGeom prst="rect">
            <a:avLst/>
          </a:prstGeom>
          <a:solidFill>
            <a:schemeClr val="bg1"/>
          </a:solidFill>
          <a:ln w="3175">
            <a:solidFill>
              <a:schemeClr val="tx1"/>
            </a:solidFill>
          </a:ln>
        </p:spPr>
        <p:txBody>
          <a:bodyPr wrap="none" rtlCol="0">
            <a:spAutoFit/>
          </a:bodyPr>
          <a:lstStyle/>
          <a:p>
            <a:r>
              <a:rPr lang="en-US" sz="1200"/>
              <a:t>Obs.</a:t>
            </a:r>
            <a:endParaRPr lang="en-US" sz="1200" dirty="0"/>
          </a:p>
        </p:txBody>
      </p:sp>
    </p:spTree>
    <p:extLst>
      <p:ext uri="{BB962C8B-B14F-4D97-AF65-F5344CB8AC3E}">
        <p14:creationId xmlns:p14="http://schemas.microsoft.com/office/powerpoint/2010/main" val="74407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228600"/>
            <a:ext cx="10210800" cy="1066800"/>
          </a:xfrm>
        </p:spPr>
        <p:txBody>
          <a:bodyPr>
            <a:noAutofit/>
          </a:bodyPr>
          <a:lstStyle/>
          <a:p>
            <a:r>
              <a:rPr lang="en-US" dirty="0"/>
              <a:t>Downscaling Method Complexity</a:t>
            </a:r>
          </a:p>
        </p:txBody>
      </p:sp>
      <p:cxnSp>
        <p:nvCxnSpPr>
          <p:cNvPr id="10" name="Straight Arrow Connector 9"/>
          <p:cNvCxnSpPr/>
          <p:nvPr/>
        </p:nvCxnSpPr>
        <p:spPr>
          <a:xfrm>
            <a:off x="533400" y="1245189"/>
            <a:ext cx="10820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67385" y="1229745"/>
            <a:ext cx="1184941" cy="715581"/>
          </a:xfrm>
          <a:prstGeom prst="rect">
            <a:avLst/>
          </a:prstGeom>
          <a:noFill/>
        </p:spPr>
        <p:txBody>
          <a:bodyPr wrap="none" rtlCol="0">
            <a:spAutoFit/>
          </a:bodyPr>
          <a:lstStyle/>
          <a:p>
            <a:pPr algn="ctr"/>
            <a:r>
              <a:rPr lang="en-US" sz="1350" dirty="0"/>
              <a:t>Raw</a:t>
            </a:r>
          </a:p>
          <a:p>
            <a:pPr algn="ctr"/>
            <a:r>
              <a:rPr lang="en-US" sz="1350" dirty="0"/>
              <a:t>(spatial </a:t>
            </a:r>
          </a:p>
          <a:p>
            <a:pPr algn="ctr"/>
            <a:r>
              <a:rPr lang="en-US" sz="1350" dirty="0"/>
              <a:t>interpolation)</a:t>
            </a:r>
          </a:p>
        </p:txBody>
      </p:sp>
      <p:sp>
        <p:nvSpPr>
          <p:cNvPr id="12" name="TextBox 11"/>
          <p:cNvSpPr txBox="1"/>
          <p:nvPr/>
        </p:nvSpPr>
        <p:spPr>
          <a:xfrm>
            <a:off x="10488214" y="1292690"/>
            <a:ext cx="838692" cy="507831"/>
          </a:xfrm>
          <a:prstGeom prst="rect">
            <a:avLst/>
          </a:prstGeom>
          <a:noFill/>
        </p:spPr>
        <p:txBody>
          <a:bodyPr wrap="none" rtlCol="0">
            <a:spAutoFit/>
          </a:bodyPr>
          <a:lstStyle/>
          <a:p>
            <a:pPr algn="ctr"/>
            <a:r>
              <a:rPr lang="en-US" sz="1350" dirty="0"/>
              <a:t>High-res</a:t>
            </a:r>
          </a:p>
          <a:p>
            <a:pPr algn="ctr"/>
            <a:r>
              <a:rPr lang="en-US" sz="1350" dirty="0"/>
              <a:t>RCM</a:t>
            </a:r>
          </a:p>
        </p:txBody>
      </p:sp>
      <p:sp>
        <p:nvSpPr>
          <p:cNvPr id="13" name="TextBox 12"/>
          <p:cNvSpPr txBox="1"/>
          <p:nvPr/>
        </p:nvSpPr>
        <p:spPr>
          <a:xfrm>
            <a:off x="2476000" y="1284269"/>
            <a:ext cx="761748" cy="507831"/>
          </a:xfrm>
          <a:prstGeom prst="rect">
            <a:avLst/>
          </a:prstGeom>
          <a:noFill/>
        </p:spPr>
        <p:txBody>
          <a:bodyPr wrap="none" rtlCol="0">
            <a:spAutoFit/>
          </a:bodyPr>
          <a:lstStyle/>
          <a:p>
            <a:pPr algn="ctr"/>
            <a:r>
              <a:rPr lang="en-US" sz="1350" dirty="0"/>
              <a:t>Delta </a:t>
            </a:r>
          </a:p>
          <a:p>
            <a:pPr algn="ctr"/>
            <a:r>
              <a:rPr lang="en-US" sz="1350" dirty="0"/>
              <a:t>Method</a:t>
            </a:r>
          </a:p>
        </p:txBody>
      </p:sp>
      <p:sp>
        <p:nvSpPr>
          <p:cNvPr id="14" name="TextBox 13"/>
          <p:cNvSpPr txBox="1"/>
          <p:nvPr/>
        </p:nvSpPr>
        <p:spPr>
          <a:xfrm>
            <a:off x="3355675" y="1269231"/>
            <a:ext cx="665567" cy="300082"/>
          </a:xfrm>
          <a:prstGeom prst="rect">
            <a:avLst/>
          </a:prstGeom>
          <a:noFill/>
        </p:spPr>
        <p:txBody>
          <a:bodyPr wrap="none" rtlCol="0">
            <a:spAutoFit/>
          </a:bodyPr>
          <a:lstStyle/>
          <a:p>
            <a:pPr algn="ctr"/>
            <a:r>
              <a:rPr lang="en-US" sz="1350" dirty="0"/>
              <a:t>BCSD</a:t>
            </a:r>
          </a:p>
        </p:txBody>
      </p:sp>
      <p:sp>
        <p:nvSpPr>
          <p:cNvPr id="15" name="TextBox 14"/>
          <p:cNvSpPr txBox="1"/>
          <p:nvPr/>
        </p:nvSpPr>
        <p:spPr>
          <a:xfrm>
            <a:off x="4021773" y="1251629"/>
            <a:ext cx="1059906" cy="507831"/>
          </a:xfrm>
          <a:prstGeom prst="rect">
            <a:avLst/>
          </a:prstGeom>
          <a:noFill/>
        </p:spPr>
        <p:txBody>
          <a:bodyPr wrap="none" rtlCol="0">
            <a:spAutoFit/>
          </a:bodyPr>
          <a:lstStyle/>
          <a:p>
            <a:pPr algn="ctr"/>
            <a:r>
              <a:rPr lang="en-US" sz="1350" dirty="0">
                <a:solidFill>
                  <a:srgbClr val="FF0000"/>
                </a:solidFill>
              </a:rPr>
              <a:t>Linear</a:t>
            </a:r>
          </a:p>
          <a:p>
            <a:pPr algn="ctr"/>
            <a:r>
              <a:rPr lang="en-US" sz="1350" dirty="0">
                <a:solidFill>
                  <a:srgbClr val="FF0000"/>
                </a:solidFill>
              </a:rPr>
              <a:t>Regression</a:t>
            </a:r>
          </a:p>
        </p:txBody>
      </p:sp>
      <p:sp>
        <p:nvSpPr>
          <p:cNvPr id="16" name="TextBox 15"/>
          <p:cNvSpPr txBox="1"/>
          <p:nvPr/>
        </p:nvSpPr>
        <p:spPr>
          <a:xfrm>
            <a:off x="5001297" y="1251627"/>
            <a:ext cx="723275" cy="300082"/>
          </a:xfrm>
          <a:prstGeom prst="rect">
            <a:avLst/>
          </a:prstGeom>
          <a:noFill/>
        </p:spPr>
        <p:txBody>
          <a:bodyPr wrap="none" rtlCol="0">
            <a:spAutoFit/>
          </a:bodyPr>
          <a:lstStyle/>
          <a:p>
            <a:r>
              <a:rPr lang="en-US" sz="1350">
                <a:solidFill>
                  <a:srgbClr val="FF0000"/>
                </a:solidFill>
              </a:rPr>
              <a:t>Analog</a:t>
            </a:r>
          </a:p>
        </p:txBody>
      </p:sp>
      <p:sp>
        <p:nvSpPr>
          <p:cNvPr id="17" name="TextBox 16"/>
          <p:cNvSpPr txBox="1"/>
          <p:nvPr/>
        </p:nvSpPr>
        <p:spPr>
          <a:xfrm>
            <a:off x="5507347" y="1258067"/>
            <a:ext cx="1059906" cy="507831"/>
          </a:xfrm>
          <a:prstGeom prst="rect">
            <a:avLst/>
          </a:prstGeom>
          <a:noFill/>
        </p:spPr>
        <p:txBody>
          <a:bodyPr wrap="none" rtlCol="0">
            <a:spAutoFit/>
          </a:bodyPr>
          <a:lstStyle/>
          <a:p>
            <a:pPr algn="ctr"/>
            <a:r>
              <a:rPr lang="en-US" sz="1350" dirty="0">
                <a:solidFill>
                  <a:srgbClr val="FF0000"/>
                </a:solidFill>
              </a:rPr>
              <a:t>Analog</a:t>
            </a:r>
          </a:p>
          <a:p>
            <a:pPr algn="ctr"/>
            <a:r>
              <a:rPr lang="en-US" sz="1350" dirty="0">
                <a:solidFill>
                  <a:srgbClr val="FF0000"/>
                </a:solidFill>
              </a:rPr>
              <a:t>Regression</a:t>
            </a:r>
          </a:p>
        </p:txBody>
      </p:sp>
      <p:sp>
        <p:nvSpPr>
          <p:cNvPr id="18" name="TextBox 17"/>
          <p:cNvSpPr txBox="1"/>
          <p:nvPr/>
        </p:nvSpPr>
        <p:spPr>
          <a:xfrm>
            <a:off x="6869351" y="1249023"/>
            <a:ext cx="857927" cy="507831"/>
          </a:xfrm>
          <a:prstGeom prst="rect">
            <a:avLst/>
          </a:prstGeom>
          <a:noFill/>
        </p:spPr>
        <p:txBody>
          <a:bodyPr wrap="none" rtlCol="0">
            <a:spAutoFit/>
          </a:bodyPr>
          <a:lstStyle/>
          <a:p>
            <a:pPr algn="ctr"/>
            <a:r>
              <a:rPr lang="en-US" sz="1350" dirty="0"/>
              <a:t>Machine</a:t>
            </a:r>
          </a:p>
          <a:p>
            <a:pPr algn="ctr"/>
            <a:r>
              <a:rPr lang="en-US" sz="1350" dirty="0"/>
              <a:t>Learning</a:t>
            </a:r>
          </a:p>
        </p:txBody>
      </p:sp>
      <p:sp>
        <p:nvSpPr>
          <p:cNvPr id="19" name="TextBox 18"/>
          <p:cNvSpPr txBox="1"/>
          <p:nvPr/>
        </p:nvSpPr>
        <p:spPr>
          <a:xfrm>
            <a:off x="9613947" y="1302898"/>
            <a:ext cx="598241" cy="300082"/>
          </a:xfrm>
          <a:prstGeom prst="rect">
            <a:avLst/>
          </a:prstGeom>
          <a:noFill/>
        </p:spPr>
        <p:txBody>
          <a:bodyPr wrap="none" rtlCol="0">
            <a:spAutoFit/>
          </a:bodyPr>
          <a:lstStyle/>
          <a:p>
            <a:pPr algn="ctr"/>
            <a:r>
              <a:rPr lang="en-US" sz="1350" dirty="0"/>
              <a:t>ICAR</a:t>
            </a:r>
          </a:p>
        </p:txBody>
      </p:sp>
      <p:sp>
        <p:nvSpPr>
          <p:cNvPr id="21" name="TextBox 20"/>
          <p:cNvSpPr txBox="1"/>
          <p:nvPr/>
        </p:nvSpPr>
        <p:spPr>
          <a:xfrm>
            <a:off x="2165146" y="839971"/>
            <a:ext cx="4955203" cy="300082"/>
          </a:xfrm>
          <a:prstGeom prst="rect">
            <a:avLst/>
          </a:prstGeom>
          <a:noFill/>
        </p:spPr>
        <p:txBody>
          <a:bodyPr wrap="none" rtlCol="0">
            <a:spAutoFit/>
          </a:bodyPr>
          <a:lstStyle/>
          <a:p>
            <a:r>
              <a:rPr lang="en-US" sz="1350" i="1" dirty="0"/>
              <a:t>Increasing methodological complexity in downscaling methods</a:t>
            </a:r>
          </a:p>
        </p:txBody>
      </p:sp>
      <p:grpSp>
        <p:nvGrpSpPr>
          <p:cNvPr id="22" name="Group 21"/>
          <p:cNvGrpSpPr/>
          <p:nvPr/>
        </p:nvGrpSpPr>
        <p:grpSpPr>
          <a:xfrm>
            <a:off x="4929775" y="2180864"/>
            <a:ext cx="2255543" cy="2261603"/>
            <a:chOff x="7597032" y="1580553"/>
            <a:chExt cx="3404297" cy="3432591"/>
          </a:xfrm>
        </p:grpSpPr>
        <p:grpSp>
          <p:nvGrpSpPr>
            <p:cNvPr id="23" name="Group 22"/>
            <p:cNvGrpSpPr/>
            <p:nvPr/>
          </p:nvGrpSpPr>
          <p:grpSpPr>
            <a:xfrm>
              <a:off x="7597032" y="1580553"/>
              <a:ext cx="3404297" cy="3432591"/>
              <a:chOff x="8694727" y="1580553"/>
              <a:chExt cx="2306605" cy="2460006"/>
            </a:xfrm>
          </p:grpSpPr>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918532" y="1580553"/>
                <a:ext cx="2082800" cy="2106832"/>
              </a:xfrm>
              <a:prstGeom prst="rect">
                <a:avLst/>
              </a:prstGeom>
            </p:spPr>
          </p:pic>
          <p:sp>
            <p:nvSpPr>
              <p:cNvPr id="26" name="TextBox 25"/>
              <p:cNvSpPr txBox="1"/>
              <p:nvPr/>
            </p:nvSpPr>
            <p:spPr>
              <a:xfrm>
                <a:off x="9604332" y="3714152"/>
                <a:ext cx="601949" cy="326407"/>
              </a:xfrm>
              <a:prstGeom prst="rect">
                <a:avLst/>
              </a:prstGeom>
              <a:noFill/>
            </p:spPr>
            <p:txBody>
              <a:bodyPr wrap="none" rtlCol="0">
                <a:spAutoFit/>
              </a:bodyPr>
              <a:lstStyle/>
              <a:p>
                <a:r>
                  <a:rPr lang="en-US" sz="1350" dirty="0"/>
                  <a:t>GCM</a:t>
                </a:r>
              </a:p>
            </p:txBody>
          </p:sp>
          <p:sp>
            <p:nvSpPr>
              <p:cNvPr id="27" name="TextBox 26"/>
              <p:cNvSpPr txBox="1"/>
              <p:nvPr/>
            </p:nvSpPr>
            <p:spPr>
              <a:xfrm rot="16200000">
                <a:off x="8193258" y="2396748"/>
                <a:ext cx="1309814" cy="306875"/>
              </a:xfrm>
              <a:prstGeom prst="rect">
                <a:avLst/>
              </a:prstGeom>
              <a:noFill/>
            </p:spPr>
            <p:txBody>
              <a:bodyPr wrap="none" rtlCol="0">
                <a:spAutoFit/>
              </a:bodyPr>
              <a:lstStyle/>
              <a:p>
                <a:r>
                  <a:rPr lang="en-US" sz="1350" dirty="0"/>
                  <a:t>Observations</a:t>
                </a:r>
              </a:p>
            </p:txBody>
          </p:sp>
          <p:cxnSp>
            <p:nvCxnSpPr>
              <p:cNvPr id="28" name="Straight Connector 27"/>
              <p:cNvCxnSpPr/>
              <p:nvPr/>
            </p:nvCxnSpPr>
            <p:spPr>
              <a:xfrm flipV="1">
                <a:off x="9147132" y="2039773"/>
                <a:ext cx="1565721" cy="1205512"/>
              </a:xfrm>
              <a:prstGeom prst="line">
                <a:avLst/>
              </a:prstGeom>
              <a:ln w="34925">
                <a:solidFill>
                  <a:srgbClr val="800000"/>
                </a:solidFill>
              </a:ln>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flipV="1">
              <a:off x="8264736" y="1890550"/>
              <a:ext cx="2242818" cy="2318195"/>
            </a:xfrm>
            <a:prstGeom prst="line">
              <a:avLst/>
            </a:prstGeom>
            <a:ln w="34925"/>
          </p:spPr>
          <p:style>
            <a:lnRef idx="2">
              <a:schemeClr val="accent1"/>
            </a:lnRef>
            <a:fillRef idx="0">
              <a:schemeClr val="accent1"/>
            </a:fillRef>
            <a:effectRef idx="1">
              <a:schemeClr val="accent1"/>
            </a:effectRef>
            <a:fontRef idx="minor">
              <a:schemeClr val="tx1"/>
            </a:fontRef>
          </p:style>
        </p:cxnSp>
      </p:grpSp>
      <p:pic>
        <p:nvPicPr>
          <p:cNvPr id="29" name="Picture 2" descr="ttps://rcmes.jpl.nasa.gov/sites/default/files/pictures/sdscale_Delta_addi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4427"/>
          <a:stretch/>
        </p:blipFill>
        <p:spPr bwMode="auto">
          <a:xfrm>
            <a:off x="1041306" y="2089542"/>
            <a:ext cx="2013106" cy="202831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762480" y="1749251"/>
            <a:ext cx="1184940" cy="300082"/>
          </a:xfrm>
          <a:prstGeom prst="rect">
            <a:avLst/>
          </a:prstGeom>
          <a:noFill/>
        </p:spPr>
        <p:txBody>
          <a:bodyPr wrap="none" rtlCol="0">
            <a:spAutoFit/>
          </a:bodyPr>
          <a:lstStyle/>
          <a:p>
            <a:r>
              <a:rPr lang="en-US" sz="1350" dirty="0">
                <a:solidFill>
                  <a:srgbClr val="FF0000"/>
                </a:solidFill>
              </a:rPr>
              <a:t>(Multivariate)</a:t>
            </a:r>
          </a:p>
        </p:txBody>
      </p:sp>
      <p:pic>
        <p:nvPicPr>
          <p:cNvPr id="31" name="ICAR_qv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28916" y="1740023"/>
            <a:ext cx="3550373" cy="2731057"/>
          </a:xfrm>
          <a:prstGeom prst="rect">
            <a:avLst/>
          </a:prstGeom>
        </p:spPr>
      </p:pic>
      <p:sp>
        <p:nvSpPr>
          <p:cNvPr id="32" name="TextBox 31"/>
          <p:cNvSpPr txBox="1"/>
          <p:nvPr/>
        </p:nvSpPr>
        <p:spPr>
          <a:xfrm>
            <a:off x="7727809" y="1229744"/>
            <a:ext cx="1468672" cy="715581"/>
          </a:xfrm>
          <a:prstGeom prst="rect">
            <a:avLst/>
          </a:prstGeom>
          <a:noFill/>
        </p:spPr>
        <p:txBody>
          <a:bodyPr wrap="none" rtlCol="0">
            <a:spAutoFit/>
          </a:bodyPr>
          <a:lstStyle/>
          <a:p>
            <a:pPr algn="ctr"/>
            <a:r>
              <a:rPr lang="en-US" sz="1350" dirty="0"/>
              <a:t>Low-res RCM</a:t>
            </a:r>
          </a:p>
          <a:p>
            <a:pPr algn="ctr"/>
            <a:r>
              <a:rPr lang="en-US" sz="1350" dirty="0"/>
              <a:t>+ regression</a:t>
            </a:r>
          </a:p>
          <a:p>
            <a:pPr algn="ctr"/>
            <a:r>
              <a:rPr lang="en-US" sz="1350" dirty="0"/>
              <a:t>(+ combinations)</a:t>
            </a:r>
          </a:p>
        </p:txBody>
      </p:sp>
      <p:sp>
        <p:nvSpPr>
          <p:cNvPr id="34" name="TextBox 33"/>
          <p:cNvSpPr txBox="1"/>
          <p:nvPr/>
        </p:nvSpPr>
        <p:spPr>
          <a:xfrm>
            <a:off x="283559" y="4473871"/>
            <a:ext cx="3812547" cy="1477328"/>
          </a:xfrm>
          <a:prstGeom prst="rect">
            <a:avLst/>
          </a:prstGeom>
          <a:noFill/>
        </p:spPr>
        <p:txBody>
          <a:bodyPr wrap="square" rtlCol="0">
            <a:spAutoFit/>
          </a:bodyPr>
          <a:lstStyle/>
          <a:p>
            <a:r>
              <a:rPr lang="en-US" b="1" dirty="0"/>
              <a:t>Tradeoffs:</a:t>
            </a:r>
          </a:p>
          <a:p>
            <a:pPr marL="285750" indent="-285750">
              <a:buFont typeface="Arial" charset="0"/>
              <a:buChar char="•"/>
            </a:pPr>
            <a:r>
              <a:rPr lang="en-US" dirty="0"/>
              <a:t>Physical realism vs. computational cost</a:t>
            </a:r>
          </a:p>
          <a:p>
            <a:pPr marL="285750" indent="-285750">
              <a:buFont typeface="Arial" charset="0"/>
              <a:buChar char="•"/>
            </a:pPr>
            <a:r>
              <a:rPr lang="en-US" dirty="0"/>
              <a:t>Explicit physics/feedbacks vs. simplicity</a:t>
            </a:r>
          </a:p>
        </p:txBody>
      </p:sp>
      <p:sp>
        <p:nvSpPr>
          <p:cNvPr id="33" name="TextBox 32"/>
          <p:cNvSpPr txBox="1"/>
          <p:nvPr/>
        </p:nvSpPr>
        <p:spPr>
          <a:xfrm>
            <a:off x="504348" y="1221148"/>
            <a:ext cx="588623" cy="300082"/>
          </a:xfrm>
          <a:prstGeom prst="rect">
            <a:avLst/>
          </a:prstGeom>
          <a:noFill/>
        </p:spPr>
        <p:txBody>
          <a:bodyPr wrap="none" rtlCol="0">
            <a:spAutoFit/>
          </a:bodyPr>
          <a:lstStyle/>
          <a:p>
            <a:pPr algn="ctr"/>
            <a:r>
              <a:rPr lang="en-US" sz="1350" dirty="0"/>
              <a:t>GCM</a:t>
            </a:r>
          </a:p>
        </p:txBody>
      </p:sp>
      <p:grpSp>
        <p:nvGrpSpPr>
          <p:cNvPr id="36" name="Group 35"/>
          <p:cNvGrpSpPr/>
          <p:nvPr/>
        </p:nvGrpSpPr>
        <p:grpSpPr>
          <a:xfrm>
            <a:off x="4021242" y="1140053"/>
            <a:ext cx="7857851" cy="4690788"/>
            <a:chOff x="4021242" y="1140053"/>
            <a:chExt cx="7857851" cy="4690788"/>
          </a:xfrm>
        </p:grpSpPr>
        <p:sp>
          <p:nvSpPr>
            <p:cNvPr id="7" name="Rounded Rectangle 6"/>
            <p:cNvSpPr/>
            <p:nvPr/>
          </p:nvSpPr>
          <p:spPr>
            <a:xfrm>
              <a:off x="4021242" y="1140053"/>
              <a:ext cx="5232603" cy="3635671"/>
            </a:xfrm>
            <a:prstGeom prst="roundRect">
              <a:avLst/>
            </a:prstGeom>
            <a:noFill/>
            <a:ln w="381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62123" y="5369176"/>
              <a:ext cx="4616970" cy="461665"/>
            </a:xfrm>
            <a:prstGeom prst="rect">
              <a:avLst/>
            </a:prstGeom>
            <a:noFill/>
          </p:spPr>
          <p:txBody>
            <a:bodyPr wrap="none" rtlCol="0">
              <a:spAutoFit/>
            </a:bodyPr>
            <a:lstStyle/>
            <a:p>
              <a:r>
                <a:rPr lang="en-US" sz="2400" dirty="0" err="1"/>
                <a:t>En</a:t>
              </a:r>
              <a:r>
                <a:rPr lang="en-US" sz="2400" dirty="0"/>
                <a:t>-GARD is targeting this space</a:t>
              </a:r>
            </a:p>
          </p:txBody>
        </p:sp>
        <p:cxnSp>
          <p:nvCxnSpPr>
            <p:cNvPr id="20" name="Elbow Connector 19"/>
            <p:cNvCxnSpPr>
              <a:stCxn id="8" idx="1"/>
            </p:cNvCxnSpPr>
            <p:nvPr/>
          </p:nvCxnSpPr>
          <p:spPr>
            <a:xfrm rot="10800000">
              <a:off x="6714349" y="4775727"/>
              <a:ext cx="547774" cy="824283"/>
            </a:xfrm>
            <a:prstGeom prst="bentConnector2">
              <a:avLst/>
            </a:prstGeom>
            <a:ln w="28575">
              <a:solidFill>
                <a:srgbClr val="3366FF"/>
              </a:solidFill>
              <a:tailEnd type="triangle"/>
            </a:ln>
          </p:spPr>
          <p:style>
            <a:lnRef idx="1">
              <a:schemeClr val="accent1"/>
            </a:lnRef>
            <a:fillRef idx="0">
              <a:schemeClr val="accent1"/>
            </a:fillRef>
            <a:effectRef idx="0">
              <a:schemeClr val="accent1"/>
            </a:effectRef>
            <a:fontRef idx="minor">
              <a:schemeClr val="tx1"/>
            </a:fontRef>
          </p:style>
        </p:cxnSp>
      </p:grpSp>
      <p:pic>
        <p:nvPicPr>
          <p:cNvPr id="35" name="Picture 34"/>
          <p:cNvPicPr>
            <a:picLocks noChangeAspect="1"/>
          </p:cNvPicPr>
          <p:nvPr/>
        </p:nvPicPr>
        <p:blipFill>
          <a:blip r:embed="rId8"/>
          <a:stretch>
            <a:fillRect/>
          </a:stretch>
        </p:blipFill>
        <p:spPr>
          <a:xfrm>
            <a:off x="10125874" y="23019"/>
            <a:ext cx="2066125" cy="662781"/>
          </a:xfrm>
          <a:prstGeom prst="rect">
            <a:avLst/>
          </a:prstGeom>
        </p:spPr>
      </p:pic>
    </p:spTree>
    <p:extLst>
      <p:ext uri="{BB962C8B-B14F-4D97-AF65-F5344CB8AC3E}">
        <p14:creationId xmlns:p14="http://schemas.microsoft.com/office/powerpoint/2010/main" val="26792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0"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1"/>
                                        </p:tgtEl>
                                      </p:cBhvr>
                                    </p:cmd>
                                  </p:childTnLst>
                                </p:cTn>
                              </p:par>
                            </p:childTnLst>
                          </p:cTn>
                        </p:par>
                      </p:childTnLst>
                    </p:cTn>
                  </p:par>
                </p:childTnLst>
              </p:cTn>
              <p:nextCondLst>
                <p:cond evt="onClick" delay="0">
                  <p:tgtEl>
                    <p:spTgt spid="31"/>
                  </p:tgtEl>
                </p:cond>
              </p:nextCondLst>
            </p:seq>
            <p:video>
              <p:cMediaNode vol="80000">
                <p:cTn id="16" repeatCount="indefinite" fill="hold" display="0">
                  <p:stCondLst>
                    <p:cond delay="indefinite"/>
                  </p:stCondLst>
                </p:cTn>
                <p:tgtEl>
                  <p:spTgt spid="3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En</a:t>
            </a:r>
            <a:r>
              <a:rPr lang="en-US" sz="3200" dirty="0"/>
              <a:t>-GARD: Generalized Analog Regression Downscaling</a:t>
            </a:r>
          </a:p>
        </p:txBody>
      </p:sp>
      <p:sp>
        <p:nvSpPr>
          <p:cNvPr id="3" name="Content Placeholder 2"/>
          <p:cNvSpPr>
            <a:spLocks noGrp="1"/>
          </p:cNvSpPr>
          <p:nvPr>
            <p:ph idx="1"/>
          </p:nvPr>
        </p:nvSpPr>
        <p:spPr>
          <a:xfrm>
            <a:off x="211350" y="1174468"/>
            <a:ext cx="7408650" cy="5531131"/>
          </a:xfrm>
        </p:spPr>
        <p:txBody>
          <a:bodyPr>
            <a:normAutofit fontScale="92500" lnSpcReduction="10000"/>
          </a:bodyPr>
          <a:lstStyle/>
          <a:p>
            <a:r>
              <a:rPr lang="en-US" dirty="0"/>
              <a:t>Driving Principles</a:t>
            </a:r>
          </a:p>
          <a:p>
            <a:pPr lvl="1"/>
            <a:r>
              <a:rPr lang="en-US" dirty="0"/>
              <a:t>Use as much </a:t>
            </a:r>
            <a:r>
              <a:rPr lang="en-US" i="1" dirty="0"/>
              <a:t>useful</a:t>
            </a:r>
            <a:r>
              <a:rPr lang="en-US" dirty="0"/>
              <a:t> data as you can</a:t>
            </a:r>
          </a:p>
          <a:p>
            <a:pPr lvl="1"/>
            <a:r>
              <a:rPr lang="en-US" dirty="0"/>
              <a:t>Generalize the problem</a:t>
            </a:r>
          </a:p>
          <a:p>
            <a:pPr lvl="1"/>
            <a:r>
              <a:rPr lang="en-US" dirty="0"/>
              <a:t>Embrace uncertainty</a:t>
            </a:r>
            <a:endParaRPr lang="en-US" sz="2400" dirty="0"/>
          </a:p>
          <a:p>
            <a:r>
              <a:rPr lang="en-US" dirty="0" err="1"/>
              <a:t>En</a:t>
            </a:r>
            <a:r>
              <a:rPr lang="en-US" dirty="0"/>
              <a:t>-GARD Statistical Downscaling</a:t>
            </a:r>
          </a:p>
          <a:p>
            <a:pPr lvl="1"/>
            <a:r>
              <a:rPr lang="en-US" dirty="0"/>
              <a:t>Based on Hay and Clark (2003) </a:t>
            </a:r>
            <a:r>
              <a:rPr lang="mr-IN" dirty="0"/>
              <a:t>–</a:t>
            </a:r>
            <a:r>
              <a:rPr lang="en-US" dirty="0"/>
              <a:t> original application in streamflow forecasting</a:t>
            </a:r>
          </a:p>
          <a:p>
            <a:pPr lvl="1"/>
            <a:r>
              <a:rPr lang="en-US" sz="2800" dirty="0"/>
              <a:t>Mimic or combine most common statistical downscaling approaches</a:t>
            </a:r>
          </a:p>
          <a:p>
            <a:pPr lvl="2"/>
            <a:r>
              <a:rPr lang="en-US" sz="2000" dirty="0"/>
              <a:t>Analogs</a:t>
            </a:r>
          </a:p>
          <a:p>
            <a:pPr lvl="2"/>
            <a:r>
              <a:rPr lang="en-US" sz="2000" dirty="0"/>
              <a:t>Regression</a:t>
            </a:r>
          </a:p>
          <a:p>
            <a:pPr lvl="2"/>
            <a:r>
              <a:rPr lang="en-US" sz="2000" dirty="0"/>
              <a:t>Analog + Regression</a:t>
            </a:r>
          </a:p>
          <a:p>
            <a:pPr lvl="2"/>
            <a:r>
              <a:rPr lang="en-US" sz="2000" dirty="0"/>
              <a:t>Quantile-mapping</a:t>
            </a:r>
          </a:p>
          <a:p>
            <a:pPr lvl="1"/>
            <a:r>
              <a:rPr lang="en-US" sz="2200" dirty="0"/>
              <a:t>Ensembles from multiple methodologies and from perturbed errors</a:t>
            </a:r>
          </a:p>
          <a:p>
            <a:endParaRPr lang="en-US" dirty="0"/>
          </a:p>
        </p:txBody>
      </p:sp>
      <p:grpSp>
        <p:nvGrpSpPr>
          <p:cNvPr id="12" name="Group 11"/>
          <p:cNvGrpSpPr/>
          <p:nvPr/>
        </p:nvGrpSpPr>
        <p:grpSpPr>
          <a:xfrm>
            <a:off x="7620000" y="868271"/>
            <a:ext cx="4246316" cy="4105592"/>
            <a:chOff x="7657771" y="1580553"/>
            <a:chExt cx="3343562" cy="3211899"/>
          </a:xfrm>
        </p:grpSpPr>
        <p:grpSp>
          <p:nvGrpSpPr>
            <p:cNvPr id="8" name="Group 7"/>
            <p:cNvGrpSpPr/>
            <p:nvPr/>
          </p:nvGrpSpPr>
          <p:grpSpPr>
            <a:xfrm>
              <a:off x="7657771" y="1580553"/>
              <a:ext cx="3343562" cy="3211899"/>
              <a:chOff x="8735879" y="1580553"/>
              <a:chExt cx="2265453" cy="2301844"/>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18532" y="1580553"/>
                <a:ext cx="2082800" cy="2106832"/>
              </a:xfrm>
              <a:prstGeom prst="rect">
                <a:avLst/>
              </a:prstGeom>
            </p:spPr>
          </p:pic>
          <p:sp>
            <p:nvSpPr>
              <p:cNvPr id="5" name="TextBox 4"/>
              <p:cNvSpPr txBox="1"/>
              <p:nvPr/>
            </p:nvSpPr>
            <p:spPr>
              <a:xfrm>
                <a:off x="9604332" y="3714153"/>
                <a:ext cx="879647" cy="168244"/>
              </a:xfrm>
              <a:prstGeom prst="rect">
                <a:avLst/>
              </a:prstGeom>
              <a:noFill/>
            </p:spPr>
            <p:txBody>
              <a:bodyPr wrap="square" rtlCol="0">
                <a:spAutoFit/>
              </a:bodyPr>
              <a:lstStyle/>
              <a:p>
                <a:r>
                  <a:rPr lang="en-US" sz="1350" dirty="0"/>
                  <a:t>GCM</a:t>
                </a:r>
              </a:p>
            </p:txBody>
          </p:sp>
          <p:sp>
            <p:nvSpPr>
              <p:cNvPr id="6" name="TextBox 5"/>
              <p:cNvSpPr txBox="1"/>
              <p:nvPr/>
            </p:nvSpPr>
            <p:spPr>
              <a:xfrm rot="16200000">
                <a:off x="8374642" y="2437897"/>
                <a:ext cx="947051" cy="224577"/>
              </a:xfrm>
              <a:prstGeom prst="rect">
                <a:avLst/>
              </a:prstGeom>
              <a:noFill/>
            </p:spPr>
            <p:txBody>
              <a:bodyPr wrap="none" rtlCol="0">
                <a:spAutoFit/>
              </a:bodyPr>
              <a:lstStyle/>
              <a:p>
                <a:r>
                  <a:rPr lang="en-US" sz="1350" dirty="0"/>
                  <a:t>Observations</a:t>
                </a:r>
              </a:p>
            </p:txBody>
          </p:sp>
          <p:cxnSp>
            <p:nvCxnSpPr>
              <p:cNvPr id="7" name="Straight Connector 6"/>
              <p:cNvCxnSpPr/>
              <p:nvPr/>
            </p:nvCxnSpPr>
            <p:spPr>
              <a:xfrm flipV="1">
                <a:off x="9147132" y="2039773"/>
                <a:ext cx="1565721" cy="1205512"/>
              </a:xfrm>
              <a:prstGeom prst="line">
                <a:avLst/>
              </a:prstGeom>
              <a:ln w="34925">
                <a:solidFill>
                  <a:srgbClr val="800000"/>
                </a:solidFill>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flipV="1">
              <a:off x="8264736" y="1890550"/>
              <a:ext cx="2242818" cy="2318195"/>
            </a:xfrm>
            <a:prstGeom prst="line">
              <a:avLst/>
            </a:prstGeom>
            <a:ln w="34925"/>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4"/>
          <a:stretch>
            <a:fillRect/>
          </a:stretch>
        </p:blipFill>
        <p:spPr>
          <a:xfrm>
            <a:off x="10125874" y="23019"/>
            <a:ext cx="2066125" cy="662781"/>
          </a:xfrm>
          <a:prstGeom prst="rect">
            <a:avLst/>
          </a:prstGeom>
        </p:spPr>
      </p:pic>
    </p:spTree>
    <p:extLst>
      <p:ext uri="{BB962C8B-B14F-4D97-AF65-F5344CB8AC3E}">
        <p14:creationId xmlns:p14="http://schemas.microsoft.com/office/powerpoint/2010/main" val="152146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2454727" y="1290690"/>
            <a:ext cx="925287" cy="143426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charset="-128"/>
              <a:cs typeface="ＭＳ Ｐゴシック" charset="-128"/>
            </a:endParaRPr>
          </a:p>
        </p:txBody>
      </p:sp>
      <p:cxnSp>
        <p:nvCxnSpPr>
          <p:cNvPr id="5" name="Straight Arrow Connector 4"/>
          <p:cNvCxnSpPr/>
          <p:nvPr/>
        </p:nvCxnSpPr>
        <p:spPr bwMode="auto">
          <a:xfrm>
            <a:off x="2182582" y="1699577"/>
            <a:ext cx="1315357" cy="0"/>
          </a:xfrm>
          <a:prstGeom prst="straightConnector1">
            <a:avLst/>
          </a:prstGeom>
          <a:solidFill>
            <a:schemeClr val="accent1"/>
          </a:solidFill>
          <a:ln w="9525" cap="flat" cmpd="sng" algn="ctr">
            <a:solidFill>
              <a:schemeClr val="tx1"/>
            </a:solidFill>
            <a:prstDash val="solid"/>
            <a:round/>
            <a:headEnd type="oval" w="med" len="med"/>
            <a:tailEnd type="oval"/>
          </a:ln>
          <a:effectLst/>
        </p:spPr>
      </p:cxnSp>
      <p:sp>
        <p:nvSpPr>
          <p:cNvPr id="8" name="TextBox 7"/>
          <p:cNvSpPr txBox="1"/>
          <p:nvPr/>
        </p:nvSpPr>
        <p:spPr>
          <a:xfrm>
            <a:off x="531585" y="1396983"/>
            <a:ext cx="1514929" cy="523220"/>
          </a:xfrm>
          <a:prstGeom prst="rect">
            <a:avLst/>
          </a:prstGeom>
          <a:noFill/>
        </p:spPr>
        <p:txBody>
          <a:bodyPr wrap="square" rtlCol="0">
            <a:spAutoFit/>
          </a:bodyPr>
          <a:lstStyle/>
          <a:p>
            <a:r>
              <a:rPr lang="en-US" sz="1400" dirty="0"/>
              <a:t>Newman Precipitation</a:t>
            </a:r>
          </a:p>
        </p:txBody>
      </p:sp>
      <p:cxnSp>
        <p:nvCxnSpPr>
          <p:cNvPr id="9" name="Straight Arrow Connector 8"/>
          <p:cNvCxnSpPr/>
          <p:nvPr/>
        </p:nvCxnSpPr>
        <p:spPr bwMode="auto">
          <a:xfrm>
            <a:off x="2191656" y="2354979"/>
            <a:ext cx="1315357" cy="0"/>
          </a:xfrm>
          <a:prstGeom prst="straightConnector1">
            <a:avLst/>
          </a:prstGeom>
          <a:solidFill>
            <a:schemeClr val="accent1"/>
          </a:solidFill>
          <a:ln w="9525" cap="flat" cmpd="sng" algn="ctr">
            <a:solidFill>
              <a:schemeClr val="tx1"/>
            </a:solidFill>
            <a:prstDash val="solid"/>
            <a:round/>
            <a:headEnd type="oval" w="med" len="med"/>
            <a:tailEnd type="oval"/>
          </a:ln>
          <a:effectLst/>
        </p:spPr>
      </p:cxnSp>
      <p:sp>
        <p:nvSpPr>
          <p:cNvPr id="10" name="TextBox 9"/>
          <p:cNvSpPr txBox="1"/>
          <p:nvPr/>
        </p:nvSpPr>
        <p:spPr>
          <a:xfrm>
            <a:off x="540659" y="2093369"/>
            <a:ext cx="1660069" cy="523220"/>
          </a:xfrm>
          <a:prstGeom prst="rect">
            <a:avLst/>
          </a:prstGeom>
          <a:noFill/>
        </p:spPr>
        <p:txBody>
          <a:bodyPr wrap="square" rtlCol="0">
            <a:spAutoFit/>
          </a:bodyPr>
          <a:lstStyle/>
          <a:p>
            <a:r>
              <a:rPr lang="en-US" sz="1400" dirty="0"/>
              <a:t>ERA-I / WRF</a:t>
            </a:r>
          </a:p>
          <a:p>
            <a:r>
              <a:rPr lang="en-US" sz="1400" dirty="0" err="1"/>
              <a:t>Pr</a:t>
            </a:r>
            <a:r>
              <a:rPr lang="en-US" sz="1400" dirty="0"/>
              <a:t>, T, U, Qv,…</a:t>
            </a:r>
          </a:p>
        </p:txBody>
      </p:sp>
      <p:cxnSp>
        <p:nvCxnSpPr>
          <p:cNvPr id="12" name="Straight Arrow Connector 11"/>
          <p:cNvCxnSpPr/>
          <p:nvPr/>
        </p:nvCxnSpPr>
        <p:spPr bwMode="auto">
          <a:xfrm>
            <a:off x="2200727" y="3063832"/>
            <a:ext cx="6359072" cy="0"/>
          </a:xfrm>
          <a:prstGeom prst="straightConnector1">
            <a:avLst/>
          </a:prstGeom>
          <a:solidFill>
            <a:schemeClr val="accent1"/>
          </a:solidFill>
          <a:ln w="9525" cap="flat" cmpd="sng" algn="ctr">
            <a:solidFill>
              <a:schemeClr val="tx1"/>
            </a:solidFill>
            <a:prstDash val="solid"/>
            <a:round/>
            <a:headEnd type="oval" w="med" len="med"/>
            <a:tailEnd type="oval"/>
          </a:ln>
          <a:effectLst/>
        </p:spPr>
      </p:cxnSp>
      <p:sp>
        <p:nvSpPr>
          <p:cNvPr id="26" name="TextBox 25"/>
          <p:cNvSpPr txBox="1"/>
          <p:nvPr/>
        </p:nvSpPr>
        <p:spPr>
          <a:xfrm>
            <a:off x="2348349" y="910363"/>
            <a:ext cx="1031665" cy="369332"/>
          </a:xfrm>
          <a:prstGeom prst="rect">
            <a:avLst/>
          </a:prstGeom>
          <a:noFill/>
        </p:spPr>
        <p:txBody>
          <a:bodyPr wrap="none" rtlCol="0">
            <a:spAutoFit/>
          </a:bodyPr>
          <a:lstStyle/>
          <a:p>
            <a:r>
              <a:rPr lang="en-US" dirty="0"/>
              <a:t>Analogs</a:t>
            </a:r>
          </a:p>
        </p:txBody>
      </p:sp>
      <p:sp>
        <p:nvSpPr>
          <p:cNvPr id="3" name="TextBox 2"/>
          <p:cNvSpPr txBox="1"/>
          <p:nvPr/>
        </p:nvSpPr>
        <p:spPr>
          <a:xfrm>
            <a:off x="2348349" y="4644554"/>
            <a:ext cx="1502527" cy="400110"/>
          </a:xfrm>
          <a:prstGeom prst="rect">
            <a:avLst/>
          </a:prstGeom>
          <a:noFill/>
          <a:ln>
            <a:noFill/>
          </a:ln>
        </p:spPr>
        <p:txBody>
          <a:bodyPr wrap="none" rtlCol="0">
            <a:spAutoFit/>
          </a:bodyPr>
          <a:lstStyle/>
          <a:p>
            <a:r>
              <a:rPr lang="en-US" sz="2000" dirty="0">
                <a:solidFill>
                  <a:srgbClr val="0000FF"/>
                </a:solidFill>
              </a:rPr>
              <a:t>X</a:t>
            </a:r>
            <a:r>
              <a:rPr lang="en-US" sz="2000" dirty="0"/>
              <a:t> </a:t>
            </a:r>
            <a:r>
              <a:rPr lang="en-US" sz="2000" dirty="0">
                <a:solidFill>
                  <a:srgbClr val="FF0000"/>
                </a:solidFill>
              </a:rPr>
              <a:t>C</a:t>
            </a:r>
            <a:r>
              <a:rPr lang="en-US" sz="2000" dirty="0"/>
              <a:t> + e = </a:t>
            </a:r>
            <a:r>
              <a:rPr lang="en-US" sz="2000" dirty="0">
                <a:solidFill>
                  <a:srgbClr val="008000"/>
                </a:solidFill>
              </a:rPr>
              <a:t>Y</a:t>
            </a:r>
          </a:p>
        </p:txBody>
      </p:sp>
      <p:sp>
        <p:nvSpPr>
          <p:cNvPr id="4" name="TextBox 3"/>
          <p:cNvSpPr txBox="1"/>
          <p:nvPr/>
        </p:nvSpPr>
        <p:spPr>
          <a:xfrm>
            <a:off x="1583871" y="5013887"/>
            <a:ext cx="4380366" cy="1200329"/>
          </a:xfrm>
          <a:prstGeom prst="rect">
            <a:avLst/>
          </a:prstGeom>
          <a:noFill/>
        </p:spPr>
        <p:txBody>
          <a:bodyPr wrap="none" rtlCol="0">
            <a:spAutoFit/>
          </a:bodyPr>
          <a:lstStyle/>
          <a:p>
            <a:r>
              <a:rPr lang="en-US" dirty="0">
                <a:solidFill>
                  <a:srgbClr val="0000FF"/>
                </a:solidFill>
              </a:rPr>
              <a:t>X = </a:t>
            </a:r>
            <a:r>
              <a:rPr lang="en-US" dirty="0" err="1">
                <a:solidFill>
                  <a:srgbClr val="0000FF"/>
                </a:solidFill>
              </a:rPr>
              <a:t>ERAi</a:t>
            </a:r>
            <a:r>
              <a:rPr lang="en-US" dirty="0">
                <a:solidFill>
                  <a:srgbClr val="0000FF"/>
                </a:solidFill>
              </a:rPr>
              <a:t> variables &amp; constant</a:t>
            </a:r>
          </a:p>
          <a:p>
            <a:r>
              <a:rPr lang="en-US" dirty="0">
                <a:solidFill>
                  <a:srgbClr val="FF0000"/>
                </a:solidFill>
              </a:rPr>
              <a:t>C = Regression coefficients</a:t>
            </a:r>
          </a:p>
          <a:p>
            <a:r>
              <a:rPr lang="en-US" dirty="0"/>
              <a:t>e = error term</a:t>
            </a:r>
          </a:p>
          <a:p>
            <a:r>
              <a:rPr lang="en-US" dirty="0">
                <a:solidFill>
                  <a:srgbClr val="008000"/>
                </a:solidFill>
              </a:rPr>
              <a:t>Y = Observed variable (e.g. precipitation)</a:t>
            </a:r>
          </a:p>
        </p:txBody>
      </p:sp>
      <p:sp>
        <p:nvSpPr>
          <p:cNvPr id="27" name="Freeform 26"/>
          <p:cNvSpPr/>
          <p:nvPr/>
        </p:nvSpPr>
        <p:spPr>
          <a:xfrm flipV="1">
            <a:off x="2745175" y="3051223"/>
            <a:ext cx="1895767" cy="1657427"/>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756355" y="273576"/>
                  <a:pt x="1587619" y="123814"/>
                  <a:pt x="1536287" y="91218"/>
                </a:cubicBezTo>
                <a:cubicBezTo>
                  <a:pt x="1484955" y="58622"/>
                  <a:pt x="1233863" y="-47781"/>
                  <a:pt x="168794" y="34940"/>
                </a:cubicBezTo>
                <a:cubicBezTo>
                  <a:pt x="-23335" y="46832"/>
                  <a:pt x="1974" y="-32"/>
                  <a:pt x="289" y="1"/>
                </a:cubicBezTo>
              </a:path>
            </a:pathLst>
          </a:custGeom>
          <a:ln w="28575">
            <a:solidFill>
              <a:srgbClr val="FF0000"/>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44" name="TextBox 43"/>
          <p:cNvSpPr txBox="1"/>
          <p:nvPr/>
        </p:nvSpPr>
        <p:spPr>
          <a:xfrm>
            <a:off x="540659" y="1027651"/>
            <a:ext cx="980181" cy="369332"/>
          </a:xfrm>
          <a:prstGeom prst="rect">
            <a:avLst/>
          </a:prstGeom>
          <a:noFill/>
        </p:spPr>
        <p:txBody>
          <a:bodyPr wrap="none" rtlCol="0">
            <a:spAutoFit/>
          </a:bodyPr>
          <a:lstStyle/>
          <a:p>
            <a:r>
              <a:rPr lang="en-US" dirty="0"/>
              <a:t>Dataset</a:t>
            </a:r>
          </a:p>
        </p:txBody>
      </p:sp>
      <p:grpSp>
        <p:nvGrpSpPr>
          <p:cNvPr id="47" name="Group 46"/>
          <p:cNvGrpSpPr/>
          <p:nvPr/>
        </p:nvGrpSpPr>
        <p:grpSpPr>
          <a:xfrm flipV="1">
            <a:off x="2527299" y="1699577"/>
            <a:ext cx="789214" cy="655402"/>
            <a:chOff x="2340429" y="1324429"/>
            <a:chExt cx="789214" cy="1270171"/>
          </a:xfrm>
        </p:grpSpPr>
        <p:cxnSp>
          <p:nvCxnSpPr>
            <p:cNvPr id="48" name="Straight Connector 47"/>
            <p:cNvCxnSpPr/>
            <p:nvPr/>
          </p:nvCxnSpPr>
          <p:spPr bwMode="auto">
            <a:xfrm>
              <a:off x="2340429" y="1324429"/>
              <a:ext cx="0" cy="126433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9" name="Straight Connector 48"/>
            <p:cNvCxnSpPr/>
            <p:nvPr/>
          </p:nvCxnSpPr>
          <p:spPr bwMode="auto">
            <a:xfrm>
              <a:off x="2512786" y="1324429"/>
              <a:ext cx="0" cy="126433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Straight Connector 49"/>
            <p:cNvCxnSpPr/>
            <p:nvPr/>
          </p:nvCxnSpPr>
          <p:spPr bwMode="auto">
            <a:xfrm>
              <a:off x="2984500" y="1324429"/>
              <a:ext cx="0" cy="126433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1" name="Straight Connector 50"/>
            <p:cNvCxnSpPr/>
            <p:nvPr/>
          </p:nvCxnSpPr>
          <p:spPr bwMode="auto">
            <a:xfrm>
              <a:off x="2576286" y="1324429"/>
              <a:ext cx="0" cy="1264337"/>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2" name="Straight Connector 51"/>
            <p:cNvCxnSpPr/>
            <p:nvPr/>
          </p:nvCxnSpPr>
          <p:spPr bwMode="auto">
            <a:xfrm>
              <a:off x="3129643" y="1330263"/>
              <a:ext cx="0" cy="1264337"/>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7" name="Rectangle 6"/>
          <p:cNvSpPr/>
          <p:nvPr/>
        </p:nvSpPr>
        <p:spPr>
          <a:xfrm>
            <a:off x="1456871" y="5529535"/>
            <a:ext cx="1770743" cy="486229"/>
          </a:xfrm>
          <a:prstGeom prst="rect">
            <a:avLst/>
          </a:prstGeom>
          <a:noFill/>
          <a:ln w="762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415422" y="1279696"/>
            <a:ext cx="3953204" cy="1477328"/>
          </a:xfrm>
          <a:prstGeom prst="rect">
            <a:avLst/>
          </a:prstGeom>
          <a:noFill/>
        </p:spPr>
        <p:txBody>
          <a:bodyPr wrap="square" rtlCol="0">
            <a:spAutoFit/>
          </a:bodyPr>
          <a:lstStyle/>
          <a:p>
            <a:r>
              <a:rPr lang="en-US" dirty="0">
                <a:solidFill>
                  <a:srgbClr val="660066"/>
                </a:solidFill>
              </a:rPr>
              <a:t>Add “e” back to quantify uncertainty. </a:t>
            </a:r>
          </a:p>
          <a:p>
            <a:endParaRPr lang="en-US" dirty="0">
              <a:solidFill>
                <a:srgbClr val="660066"/>
              </a:solidFill>
            </a:endParaRPr>
          </a:p>
          <a:p>
            <a:r>
              <a:rPr lang="en-US" dirty="0">
                <a:solidFill>
                  <a:srgbClr val="660066"/>
                </a:solidFill>
              </a:rPr>
              <a:t>Use a stochastic process that maintains spatial-temporal correlation of residuals</a:t>
            </a:r>
          </a:p>
        </p:txBody>
      </p:sp>
      <p:sp>
        <p:nvSpPr>
          <p:cNvPr id="13" name="TextBox 12"/>
          <p:cNvSpPr txBox="1"/>
          <p:nvPr/>
        </p:nvSpPr>
        <p:spPr>
          <a:xfrm>
            <a:off x="5974145" y="5449483"/>
            <a:ext cx="2585654" cy="923330"/>
          </a:xfrm>
          <a:prstGeom prst="rect">
            <a:avLst/>
          </a:prstGeom>
          <a:noFill/>
          <a:ln w="28575" cmpd="sng">
            <a:solidFill>
              <a:srgbClr val="660066"/>
            </a:solidFill>
          </a:ln>
        </p:spPr>
        <p:txBody>
          <a:bodyPr wrap="square" rtlCol="0">
            <a:spAutoFit/>
          </a:bodyPr>
          <a:lstStyle/>
          <a:p>
            <a:r>
              <a:rPr lang="en-US" dirty="0"/>
              <a:t>Residuals of regression,</a:t>
            </a:r>
          </a:p>
          <a:p>
            <a:r>
              <a:rPr lang="en-US" dirty="0"/>
              <a:t>Spread in analogs, …</a:t>
            </a:r>
          </a:p>
        </p:txBody>
      </p:sp>
      <p:cxnSp>
        <p:nvCxnSpPr>
          <p:cNvPr id="16" name="Straight Arrow Connector 15"/>
          <p:cNvCxnSpPr>
            <a:stCxn id="13" idx="1"/>
            <a:endCxn id="7" idx="3"/>
          </p:cNvCxnSpPr>
          <p:nvPr/>
        </p:nvCxnSpPr>
        <p:spPr>
          <a:xfrm flipH="1" flipV="1">
            <a:off x="3227613" y="5772650"/>
            <a:ext cx="2746532" cy="138499"/>
          </a:xfrm>
          <a:prstGeom prst="straightConnector1">
            <a:avLst/>
          </a:prstGeom>
          <a:ln w="31750">
            <a:solidFill>
              <a:srgbClr val="660066"/>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305425" y="1829425"/>
            <a:ext cx="1406604" cy="338554"/>
          </a:xfrm>
          <a:prstGeom prst="rect">
            <a:avLst/>
          </a:prstGeom>
          <a:noFill/>
        </p:spPr>
        <p:txBody>
          <a:bodyPr wrap="none" rtlCol="0">
            <a:spAutoFit/>
          </a:bodyPr>
          <a:lstStyle/>
          <a:p>
            <a:r>
              <a:rPr lang="en-US" sz="1600" dirty="0"/>
              <a:t>Training Data</a:t>
            </a:r>
          </a:p>
        </p:txBody>
      </p:sp>
      <p:sp>
        <p:nvSpPr>
          <p:cNvPr id="46" name="Freeform 45"/>
          <p:cNvSpPr/>
          <p:nvPr/>
        </p:nvSpPr>
        <p:spPr>
          <a:xfrm>
            <a:off x="4664780" y="3078440"/>
            <a:ext cx="1895767" cy="1030424"/>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53" name="Freeform 52"/>
          <p:cNvSpPr/>
          <p:nvPr/>
        </p:nvSpPr>
        <p:spPr>
          <a:xfrm>
            <a:off x="4664780" y="3078440"/>
            <a:ext cx="1895767" cy="598712"/>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54" name="Freeform 53"/>
          <p:cNvSpPr/>
          <p:nvPr/>
        </p:nvSpPr>
        <p:spPr>
          <a:xfrm>
            <a:off x="4648199" y="3063926"/>
            <a:ext cx="1895767" cy="1195609"/>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55" name="Freeform 54"/>
          <p:cNvSpPr/>
          <p:nvPr/>
        </p:nvSpPr>
        <p:spPr>
          <a:xfrm>
            <a:off x="4664780" y="3067552"/>
            <a:ext cx="1895767" cy="1424211"/>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56" name="Freeform 55"/>
          <p:cNvSpPr/>
          <p:nvPr/>
        </p:nvSpPr>
        <p:spPr>
          <a:xfrm>
            <a:off x="4664780" y="3063832"/>
            <a:ext cx="1895767" cy="1644817"/>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57" name="Freeform 56"/>
          <p:cNvSpPr/>
          <p:nvPr/>
        </p:nvSpPr>
        <p:spPr>
          <a:xfrm>
            <a:off x="4664780" y="3078440"/>
            <a:ext cx="1895767" cy="832752"/>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226786 w 1805213"/>
              <a:gd name="connsiteY2" fmla="*/ 244929 h 317500"/>
              <a:gd name="connsiteX3" fmla="*/ 0 w 1805213"/>
              <a:gd name="connsiteY3" fmla="*/ 0 h 317500"/>
              <a:gd name="connsiteX0" fmla="*/ 1805213 w 1805213"/>
              <a:gd name="connsiteY0" fmla="*/ 317500 h 317500"/>
              <a:gd name="connsiteX1" fmla="*/ 1518999 w 1805213"/>
              <a:gd name="connsiteY1" fmla="*/ 117241 h 317500"/>
              <a:gd name="connsiteX2" fmla="*/ 1081428 w 1805213"/>
              <a:gd name="connsiteY2" fmla="*/ 28012 h 317500"/>
              <a:gd name="connsiteX3" fmla="*/ 0 w 1805213"/>
              <a:gd name="connsiteY3" fmla="*/ 0 h 317500"/>
              <a:gd name="connsiteX0" fmla="*/ 1805213 w 1805213"/>
              <a:gd name="connsiteY0" fmla="*/ 317500 h 317500"/>
              <a:gd name="connsiteX1" fmla="*/ 1518999 w 1805213"/>
              <a:gd name="connsiteY1" fmla="*/ 117241 h 317500"/>
              <a:gd name="connsiteX2" fmla="*/ 0 w 1805213"/>
              <a:gd name="connsiteY2" fmla="*/ 0 h 317500"/>
              <a:gd name="connsiteX0" fmla="*/ 1920079 w 1920079"/>
              <a:gd name="connsiteY0" fmla="*/ 326138 h 326138"/>
              <a:gd name="connsiteX1" fmla="*/ 1633865 w 1920079"/>
              <a:gd name="connsiteY1" fmla="*/ 125879 h 326138"/>
              <a:gd name="connsiteX2" fmla="*/ 114866 w 1920079"/>
              <a:gd name="connsiteY2" fmla="*/ 8638 h 326138"/>
              <a:gd name="connsiteX3" fmla="*/ 106780 w 1920079"/>
              <a:gd name="connsiteY3" fmla="*/ 8798 h 326138"/>
              <a:gd name="connsiteX0" fmla="*/ 1885087 w 1885087"/>
              <a:gd name="connsiteY0" fmla="*/ 334152 h 334152"/>
              <a:gd name="connsiteX1" fmla="*/ 1598873 w 1885087"/>
              <a:gd name="connsiteY1" fmla="*/ 133893 h 334152"/>
              <a:gd name="connsiteX2" fmla="*/ 79874 w 1885087"/>
              <a:gd name="connsiteY2" fmla="*/ 16652 h 334152"/>
              <a:gd name="connsiteX3" fmla="*/ 258940 w 1885087"/>
              <a:gd name="connsiteY3" fmla="*/ 186 h 334152"/>
              <a:gd name="connsiteX0" fmla="*/ 1646422 w 1646422"/>
              <a:gd name="connsiteY0" fmla="*/ 333967 h 333967"/>
              <a:gd name="connsiteX1" fmla="*/ 1360208 w 1646422"/>
              <a:gd name="connsiteY1" fmla="*/ 133708 h 333967"/>
              <a:gd name="connsiteX2" fmla="*/ 170955 w 1646422"/>
              <a:gd name="connsiteY2" fmla="*/ 44177 h 333967"/>
              <a:gd name="connsiteX3" fmla="*/ 20275 w 1646422"/>
              <a:gd name="connsiteY3" fmla="*/ 1 h 333967"/>
              <a:gd name="connsiteX0" fmla="*/ 1822212 w 1822212"/>
              <a:gd name="connsiteY0" fmla="*/ 330272 h 330272"/>
              <a:gd name="connsiteX1" fmla="*/ 1535998 w 1822212"/>
              <a:gd name="connsiteY1" fmla="*/ 130013 h 330272"/>
              <a:gd name="connsiteX2" fmla="*/ 346745 w 1822212"/>
              <a:gd name="connsiteY2" fmla="*/ 40482 h 330272"/>
              <a:gd name="connsiteX3" fmla="*/ 0 w 1822212"/>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130013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35475 w 1835475"/>
              <a:gd name="connsiteY0" fmla="*/ 330272 h 330272"/>
              <a:gd name="connsiteX1" fmla="*/ 1549261 w 1835475"/>
              <a:gd name="connsiteY1" fmla="*/ 91218 h 330272"/>
              <a:gd name="connsiteX2" fmla="*/ 181768 w 1835475"/>
              <a:gd name="connsiteY2" fmla="*/ 34940 h 330272"/>
              <a:gd name="connsiteX3" fmla="*/ 13263 w 1835475"/>
              <a:gd name="connsiteY3" fmla="*/ 1 h 330272"/>
              <a:gd name="connsiteX0" fmla="*/ 1822501 w 1822501"/>
              <a:gd name="connsiteY0" fmla="*/ 330272 h 330272"/>
              <a:gd name="connsiteX1" fmla="*/ 1536287 w 1822501"/>
              <a:gd name="connsiteY1" fmla="*/ 91218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299081 w 1822501"/>
              <a:gd name="connsiteY1" fmla="*/ 305216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 name="connsiteX0" fmla="*/ 1822501 w 1822501"/>
              <a:gd name="connsiteY0" fmla="*/ 330272 h 330272"/>
              <a:gd name="connsiteX1" fmla="*/ 1194431 w 1822501"/>
              <a:gd name="connsiteY1" fmla="*/ 244739 h 330272"/>
              <a:gd name="connsiteX2" fmla="*/ 168794 w 1822501"/>
              <a:gd name="connsiteY2" fmla="*/ 34940 h 330272"/>
              <a:gd name="connsiteX3" fmla="*/ 289 w 1822501"/>
              <a:gd name="connsiteY3" fmla="*/ 1 h 330272"/>
            </a:gdLst>
            <a:ahLst/>
            <a:cxnLst>
              <a:cxn ang="0">
                <a:pos x="connsiteX0" y="connsiteY0"/>
              </a:cxn>
              <a:cxn ang="0">
                <a:pos x="connsiteX1" y="connsiteY1"/>
              </a:cxn>
              <a:cxn ang="0">
                <a:pos x="connsiteX2" y="connsiteY2"/>
              </a:cxn>
              <a:cxn ang="0">
                <a:pos x="connsiteX3" y="connsiteY3"/>
              </a:cxn>
            </a:cxnLst>
            <a:rect l="l" t="t" r="r" b="b"/>
            <a:pathLst>
              <a:path w="1822501" h="330272">
                <a:moveTo>
                  <a:pt x="1822501" y="330272"/>
                </a:moveTo>
                <a:cubicBezTo>
                  <a:pt x="1581938" y="322423"/>
                  <a:pt x="1245763" y="277335"/>
                  <a:pt x="1194431" y="244739"/>
                </a:cubicBezTo>
                <a:cubicBezTo>
                  <a:pt x="1143099" y="212143"/>
                  <a:pt x="871075" y="28979"/>
                  <a:pt x="168794" y="34940"/>
                </a:cubicBezTo>
                <a:cubicBezTo>
                  <a:pt x="-23335" y="46832"/>
                  <a:pt x="1974" y="-32"/>
                  <a:pt x="289" y="1"/>
                </a:cubicBezTo>
              </a:path>
            </a:pathLst>
          </a:custGeom>
          <a:ln w="28575">
            <a:solidFill>
              <a:srgbClr val="660066"/>
            </a:solidFill>
            <a:headEnd type="triangle" w="lg" len="lg"/>
            <a:tailEnd type="non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sp>
        <p:nvSpPr>
          <p:cNvPr id="60" name="TextBox 59"/>
          <p:cNvSpPr txBox="1"/>
          <p:nvPr/>
        </p:nvSpPr>
        <p:spPr>
          <a:xfrm>
            <a:off x="522513" y="2789612"/>
            <a:ext cx="1442358" cy="523220"/>
          </a:xfrm>
          <a:prstGeom prst="rect">
            <a:avLst/>
          </a:prstGeom>
          <a:noFill/>
        </p:spPr>
        <p:txBody>
          <a:bodyPr wrap="square" rtlCol="0">
            <a:spAutoFit/>
          </a:bodyPr>
          <a:lstStyle/>
          <a:p>
            <a:r>
              <a:rPr lang="en-US" sz="1400" dirty="0"/>
              <a:t>GCM / WRF </a:t>
            </a:r>
          </a:p>
          <a:p>
            <a:r>
              <a:rPr lang="en-US" sz="1400" dirty="0" err="1"/>
              <a:t>Pr</a:t>
            </a:r>
            <a:r>
              <a:rPr lang="en-US" sz="1400" dirty="0"/>
              <a:t>, T, U, Qv,…</a:t>
            </a:r>
          </a:p>
        </p:txBody>
      </p:sp>
      <p:sp>
        <p:nvSpPr>
          <p:cNvPr id="61" name="Freeform 60"/>
          <p:cNvSpPr/>
          <p:nvPr/>
        </p:nvSpPr>
        <p:spPr>
          <a:xfrm>
            <a:off x="2835729" y="2390490"/>
            <a:ext cx="1805213" cy="660733"/>
          </a:xfrm>
          <a:custGeom>
            <a:avLst/>
            <a:gdLst>
              <a:gd name="connsiteX0" fmla="*/ 1496785 w 1496785"/>
              <a:gd name="connsiteY0" fmla="*/ 272143 h 272143"/>
              <a:gd name="connsiteX1" fmla="*/ 1487714 w 1496785"/>
              <a:gd name="connsiteY1" fmla="*/ 217714 h 272143"/>
              <a:gd name="connsiteX2" fmla="*/ 1433285 w 1496785"/>
              <a:gd name="connsiteY2" fmla="*/ 154214 h 272143"/>
              <a:gd name="connsiteX3" fmla="*/ 1387928 w 1496785"/>
              <a:gd name="connsiteY3" fmla="*/ 99786 h 272143"/>
              <a:gd name="connsiteX4" fmla="*/ 1369785 w 1496785"/>
              <a:gd name="connsiteY4" fmla="*/ 72572 h 272143"/>
              <a:gd name="connsiteX5" fmla="*/ 1333500 w 1496785"/>
              <a:gd name="connsiteY5" fmla="*/ 54429 h 272143"/>
              <a:gd name="connsiteX6" fmla="*/ 1306285 w 1496785"/>
              <a:gd name="connsiteY6" fmla="*/ 27214 h 272143"/>
              <a:gd name="connsiteX7" fmla="*/ 1279071 w 1496785"/>
              <a:gd name="connsiteY7" fmla="*/ 18143 h 272143"/>
              <a:gd name="connsiteX8" fmla="*/ 1224643 w 1496785"/>
              <a:gd name="connsiteY8" fmla="*/ 9072 h 272143"/>
              <a:gd name="connsiteX9" fmla="*/ 1179285 w 1496785"/>
              <a:gd name="connsiteY9" fmla="*/ 0 h 272143"/>
              <a:gd name="connsiteX10" fmla="*/ 834571 w 1496785"/>
              <a:gd name="connsiteY10" fmla="*/ 9072 h 272143"/>
              <a:gd name="connsiteX11" fmla="*/ 752928 w 1496785"/>
              <a:gd name="connsiteY11" fmla="*/ 54429 h 272143"/>
              <a:gd name="connsiteX12" fmla="*/ 635000 w 1496785"/>
              <a:gd name="connsiteY12" fmla="*/ 108857 h 272143"/>
              <a:gd name="connsiteX13" fmla="*/ 607785 w 1496785"/>
              <a:gd name="connsiteY13" fmla="*/ 127000 h 272143"/>
              <a:gd name="connsiteX14" fmla="*/ 571500 w 1496785"/>
              <a:gd name="connsiteY14" fmla="*/ 136072 h 272143"/>
              <a:gd name="connsiteX15" fmla="*/ 508000 w 1496785"/>
              <a:gd name="connsiteY15" fmla="*/ 154214 h 272143"/>
              <a:gd name="connsiteX16" fmla="*/ 426357 w 1496785"/>
              <a:gd name="connsiteY16" fmla="*/ 190500 h 272143"/>
              <a:gd name="connsiteX17" fmla="*/ 0 w 1496785"/>
              <a:gd name="connsiteY17" fmla="*/ 208643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916213 w 1805213"/>
              <a:gd name="connsiteY13" fmla="*/ 127000 h 272143"/>
              <a:gd name="connsiteX14" fmla="*/ 879928 w 1805213"/>
              <a:gd name="connsiteY14" fmla="*/ 136072 h 272143"/>
              <a:gd name="connsiteX15" fmla="*/ 816428 w 1805213"/>
              <a:gd name="connsiteY15" fmla="*/ 154214 h 272143"/>
              <a:gd name="connsiteX16" fmla="*/ 734785 w 1805213"/>
              <a:gd name="connsiteY16" fmla="*/ 190500 h 272143"/>
              <a:gd name="connsiteX17" fmla="*/ 0 w 1805213"/>
              <a:gd name="connsiteY17"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79928 w 1805213"/>
              <a:gd name="connsiteY13" fmla="*/ 136072 h 272143"/>
              <a:gd name="connsiteX14" fmla="*/ 816428 w 1805213"/>
              <a:gd name="connsiteY14" fmla="*/ 154214 h 272143"/>
              <a:gd name="connsiteX15" fmla="*/ 734785 w 1805213"/>
              <a:gd name="connsiteY15" fmla="*/ 190500 h 272143"/>
              <a:gd name="connsiteX16" fmla="*/ 0 w 1805213"/>
              <a:gd name="connsiteY16"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614713 w 1805213"/>
              <a:gd name="connsiteY6" fmla="*/ 27214 h 272143"/>
              <a:gd name="connsiteX7" fmla="*/ 1587499 w 1805213"/>
              <a:gd name="connsiteY7" fmla="*/ 18143 h 272143"/>
              <a:gd name="connsiteX8" fmla="*/ 1533071 w 1805213"/>
              <a:gd name="connsiteY8" fmla="*/ 9072 h 272143"/>
              <a:gd name="connsiteX9" fmla="*/ 1487713 w 1805213"/>
              <a:gd name="connsiteY9" fmla="*/ 0 h 272143"/>
              <a:gd name="connsiteX10" fmla="*/ 1142999 w 1805213"/>
              <a:gd name="connsiteY10" fmla="*/ 9072 h 272143"/>
              <a:gd name="connsiteX11" fmla="*/ 1061356 w 1805213"/>
              <a:gd name="connsiteY11" fmla="*/ 54429 h 272143"/>
              <a:gd name="connsiteX12" fmla="*/ 943428 w 1805213"/>
              <a:gd name="connsiteY12" fmla="*/ 108857 h 272143"/>
              <a:gd name="connsiteX13" fmla="*/ 816428 w 1805213"/>
              <a:gd name="connsiteY13" fmla="*/ 154214 h 272143"/>
              <a:gd name="connsiteX14" fmla="*/ 734785 w 1805213"/>
              <a:gd name="connsiteY14" fmla="*/ 190500 h 272143"/>
              <a:gd name="connsiteX15" fmla="*/ 0 w 1805213"/>
              <a:gd name="connsiteY15"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78213 w 1805213"/>
              <a:gd name="connsiteY4" fmla="*/ 72572 h 272143"/>
              <a:gd name="connsiteX5" fmla="*/ 1641928 w 1805213"/>
              <a:gd name="connsiteY5" fmla="*/ 54429 h 272143"/>
              <a:gd name="connsiteX6" fmla="*/ 1587499 w 1805213"/>
              <a:gd name="connsiteY6" fmla="*/ 18143 h 272143"/>
              <a:gd name="connsiteX7" fmla="*/ 1533071 w 1805213"/>
              <a:gd name="connsiteY7" fmla="*/ 9072 h 272143"/>
              <a:gd name="connsiteX8" fmla="*/ 1487713 w 1805213"/>
              <a:gd name="connsiteY8" fmla="*/ 0 h 272143"/>
              <a:gd name="connsiteX9" fmla="*/ 1142999 w 1805213"/>
              <a:gd name="connsiteY9" fmla="*/ 9072 h 272143"/>
              <a:gd name="connsiteX10" fmla="*/ 1061356 w 1805213"/>
              <a:gd name="connsiteY10" fmla="*/ 54429 h 272143"/>
              <a:gd name="connsiteX11" fmla="*/ 943428 w 1805213"/>
              <a:gd name="connsiteY11" fmla="*/ 108857 h 272143"/>
              <a:gd name="connsiteX12" fmla="*/ 816428 w 1805213"/>
              <a:gd name="connsiteY12" fmla="*/ 154214 h 272143"/>
              <a:gd name="connsiteX13" fmla="*/ 734785 w 1805213"/>
              <a:gd name="connsiteY13" fmla="*/ 190500 h 272143"/>
              <a:gd name="connsiteX14" fmla="*/ 0 w 1805213"/>
              <a:gd name="connsiteY14"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5213"/>
              <a:gd name="connsiteY0" fmla="*/ 272143 h 272143"/>
              <a:gd name="connsiteX1" fmla="*/ 1796142 w 1805213"/>
              <a:gd name="connsiteY1" fmla="*/ 217714 h 272143"/>
              <a:gd name="connsiteX2" fmla="*/ 1741713 w 1805213"/>
              <a:gd name="connsiteY2" fmla="*/ 154214 h 272143"/>
              <a:gd name="connsiteX3" fmla="*/ 1696356 w 1805213"/>
              <a:gd name="connsiteY3" fmla="*/ 99786 h 272143"/>
              <a:gd name="connsiteX4" fmla="*/ 1641928 w 1805213"/>
              <a:gd name="connsiteY4" fmla="*/ 54429 h 272143"/>
              <a:gd name="connsiteX5" fmla="*/ 1587499 w 1805213"/>
              <a:gd name="connsiteY5" fmla="*/ 18143 h 272143"/>
              <a:gd name="connsiteX6" fmla="*/ 1533071 w 1805213"/>
              <a:gd name="connsiteY6" fmla="*/ 9072 h 272143"/>
              <a:gd name="connsiteX7" fmla="*/ 1487713 w 1805213"/>
              <a:gd name="connsiteY7" fmla="*/ 0 h 272143"/>
              <a:gd name="connsiteX8" fmla="*/ 1142999 w 1805213"/>
              <a:gd name="connsiteY8" fmla="*/ 9072 h 272143"/>
              <a:gd name="connsiteX9" fmla="*/ 1061356 w 1805213"/>
              <a:gd name="connsiteY9" fmla="*/ 54429 h 272143"/>
              <a:gd name="connsiteX10" fmla="*/ 943428 w 1805213"/>
              <a:gd name="connsiteY10" fmla="*/ 108857 h 272143"/>
              <a:gd name="connsiteX11" fmla="*/ 816428 w 1805213"/>
              <a:gd name="connsiteY11" fmla="*/ 154214 h 272143"/>
              <a:gd name="connsiteX12" fmla="*/ 734785 w 1805213"/>
              <a:gd name="connsiteY12" fmla="*/ 190500 h 272143"/>
              <a:gd name="connsiteX13" fmla="*/ 0 w 1805213"/>
              <a:gd name="connsiteY13"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87499 w 1806399"/>
              <a:gd name="connsiteY4" fmla="*/ 18143 h 272143"/>
              <a:gd name="connsiteX5" fmla="*/ 1533071 w 1806399"/>
              <a:gd name="connsiteY5" fmla="*/ 9072 h 272143"/>
              <a:gd name="connsiteX6" fmla="*/ 1487713 w 1806399"/>
              <a:gd name="connsiteY6" fmla="*/ 0 h 272143"/>
              <a:gd name="connsiteX7" fmla="*/ 1142999 w 1806399"/>
              <a:gd name="connsiteY7" fmla="*/ 9072 h 272143"/>
              <a:gd name="connsiteX8" fmla="*/ 1061356 w 1806399"/>
              <a:gd name="connsiteY8" fmla="*/ 54429 h 272143"/>
              <a:gd name="connsiteX9" fmla="*/ 943428 w 1806399"/>
              <a:gd name="connsiteY9" fmla="*/ 108857 h 272143"/>
              <a:gd name="connsiteX10" fmla="*/ 816428 w 1806399"/>
              <a:gd name="connsiteY10" fmla="*/ 154214 h 272143"/>
              <a:gd name="connsiteX11" fmla="*/ 734785 w 1806399"/>
              <a:gd name="connsiteY11" fmla="*/ 190500 h 272143"/>
              <a:gd name="connsiteX12" fmla="*/ 0 w 1806399"/>
              <a:gd name="connsiteY12"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1061356 w 1806399"/>
              <a:gd name="connsiteY7" fmla="*/ 54429 h 272143"/>
              <a:gd name="connsiteX8" fmla="*/ 943428 w 1806399"/>
              <a:gd name="connsiteY8" fmla="*/ 108857 h 272143"/>
              <a:gd name="connsiteX9" fmla="*/ 816428 w 1806399"/>
              <a:gd name="connsiteY9" fmla="*/ 154214 h 272143"/>
              <a:gd name="connsiteX10" fmla="*/ 734785 w 1806399"/>
              <a:gd name="connsiteY10" fmla="*/ 190500 h 272143"/>
              <a:gd name="connsiteX11" fmla="*/ 0 w 1806399"/>
              <a:gd name="connsiteY11"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1142999 w 1806399"/>
              <a:gd name="connsiteY6" fmla="*/ 9072 h 272143"/>
              <a:gd name="connsiteX7" fmla="*/ 943428 w 1806399"/>
              <a:gd name="connsiteY7" fmla="*/ 108857 h 272143"/>
              <a:gd name="connsiteX8" fmla="*/ 816428 w 1806399"/>
              <a:gd name="connsiteY8" fmla="*/ 154214 h 272143"/>
              <a:gd name="connsiteX9" fmla="*/ 734785 w 1806399"/>
              <a:gd name="connsiteY9" fmla="*/ 190500 h 272143"/>
              <a:gd name="connsiteX10" fmla="*/ 0 w 1806399"/>
              <a:gd name="connsiteY10"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816428 w 1806399"/>
              <a:gd name="connsiteY7" fmla="*/ 154214 h 272143"/>
              <a:gd name="connsiteX8" fmla="*/ 734785 w 1806399"/>
              <a:gd name="connsiteY8" fmla="*/ 190500 h 272143"/>
              <a:gd name="connsiteX9" fmla="*/ 0 w 1806399"/>
              <a:gd name="connsiteY9" fmla="*/ 63500 h 272143"/>
              <a:gd name="connsiteX0" fmla="*/ 1805213 w 1806399"/>
              <a:gd name="connsiteY0" fmla="*/ 272143 h 272143"/>
              <a:gd name="connsiteX1" fmla="*/ 1796142 w 1806399"/>
              <a:gd name="connsiteY1" fmla="*/ 217714 h 272143"/>
              <a:gd name="connsiteX2" fmla="*/ 1696356 w 1806399"/>
              <a:gd name="connsiteY2" fmla="*/ 99786 h 272143"/>
              <a:gd name="connsiteX3" fmla="*/ 1641928 w 1806399"/>
              <a:gd name="connsiteY3" fmla="*/ 54429 h 272143"/>
              <a:gd name="connsiteX4" fmla="*/ 1533071 w 1806399"/>
              <a:gd name="connsiteY4" fmla="*/ 9072 h 272143"/>
              <a:gd name="connsiteX5" fmla="*/ 1487713 w 1806399"/>
              <a:gd name="connsiteY5" fmla="*/ 0 h 272143"/>
              <a:gd name="connsiteX6" fmla="*/ 943428 w 1806399"/>
              <a:gd name="connsiteY6" fmla="*/ 108857 h 272143"/>
              <a:gd name="connsiteX7" fmla="*/ 734785 w 1806399"/>
              <a:gd name="connsiteY7" fmla="*/ 190500 h 272143"/>
              <a:gd name="connsiteX8" fmla="*/ 0 w 1806399"/>
              <a:gd name="connsiteY8" fmla="*/ 63500 h 272143"/>
              <a:gd name="connsiteX0" fmla="*/ 1805213 w 1806399"/>
              <a:gd name="connsiteY0" fmla="*/ 273297 h 273297"/>
              <a:gd name="connsiteX1" fmla="*/ 1796142 w 1806399"/>
              <a:gd name="connsiteY1" fmla="*/ 218868 h 273297"/>
              <a:gd name="connsiteX2" fmla="*/ 1696356 w 1806399"/>
              <a:gd name="connsiteY2" fmla="*/ 100940 h 273297"/>
              <a:gd name="connsiteX3" fmla="*/ 1641928 w 1806399"/>
              <a:gd name="connsiteY3" fmla="*/ 55583 h 273297"/>
              <a:gd name="connsiteX4" fmla="*/ 1487713 w 1806399"/>
              <a:gd name="connsiteY4" fmla="*/ 1154 h 273297"/>
              <a:gd name="connsiteX5" fmla="*/ 943428 w 1806399"/>
              <a:gd name="connsiteY5" fmla="*/ 110011 h 273297"/>
              <a:gd name="connsiteX6" fmla="*/ 734785 w 1806399"/>
              <a:gd name="connsiteY6" fmla="*/ 191654 h 273297"/>
              <a:gd name="connsiteX7" fmla="*/ 0 w 1806399"/>
              <a:gd name="connsiteY7" fmla="*/ 64654 h 273297"/>
              <a:gd name="connsiteX0" fmla="*/ 1805213 w 1810221"/>
              <a:gd name="connsiteY0" fmla="*/ 273901 h 273901"/>
              <a:gd name="connsiteX1" fmla="*/ 1796142 w 1810221"/>
              <a:gd name="connsiteY1" fmla="*/ 219472 h 273901"/>
              <a:gd name="connsiteX2" fmla="*/ 1641928 w 1810221"/>
              <a:gd name="connsiteY2" fmla="*/ 56187 h 273901"/>
              <a:gd name="connsiteX3" fmla="*/ 1487713 w 1810221"/>
              <a:gd name="connsiteY3" fmla="*/ 1758 h 273901"/>
              <a:gd name="connsiteX4" fmla="*/ 943428 w 1810221"/>
              <a:gd name="connsiteY4" fmla="*/ 110615 h 273901"/>
              <a:gd name="connsiteX5" fmla="*/ 734785 w 1810221"/>
              <a:gd name="connsiteY5" fmla="*/ 192258 h 273901"/>
              <a:gd name="connsiteX6" fmla="*/ 0 w 1810221"/>
              <a:gd name="connsiteY6" fmla="*/ 65258 h 273901"/>
              <a:gd name="connsiteX0" fmla="*/ 1805213 w 1805213"/>
              <a:gd name="connsiteY0" fmla="*/ 272143 h 272143"/>
              <a:gd name="connsiteX1" fmla="*/ 1641928 w 1805213"/>
              <a:gd name="connsiteY1" fmla="*/ 54429 h 272143"/>
              <a:gd name="connsiteX2" fmla="*/ 1487713 w 1805213"/>
              <a:gd name="connsiteY2" fmla="*/ 0 h 272143"/>
              <a:gd name="connsiteX3" fmla="*/ 943428 w 1805213"/>
              <a:gd name="connsiteY3" fmla="*/ 108857 h 272143"/>
              <a:gd name="connsiteX4" fmla="*/ 734785 w 1805213"/>
              <a:gd name="connsiteY4" fmla="*/ 190500 h 272143"/>
              <a:gd name="connsiteX5" fmla="*/ 0 w 1805213"/>
              <a:gd name="connsiteY5" fmla="*/ 63500 h 272143"/>
              <a:gd name="connsiteX0" fmla="*/ 1805213 w 1805213"/>
              <a:gd name="connsiteY0" fmla="*/ 279549 h 279549"/>
              <a:gd name="connsiteX1" fmla="*/ 1778000 w 1805213"/>
              <a:gd name="connsiteY1" fmla="*/ 34620 h 279549"/>
              <a:gd name="connsiteX2" fmla="*/ 1487713 w 1805213"/>
              <a:gd name="connsiteY2" fmla="*/ 7406 h 279549"/>
              <a:gd name="connsiteX3" fmla="*/ 943428 w 1805213"/>
              <a:gd name="connsiteY3" fmla="*/ 116263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734785 w 1805213"/>
              <a:gd name="connsiteY4" fmla="*/ 197906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653143 w 1805213"/>
              <a:gd name="connsiteY4" fmla="*/ 234192 h 279549"/>
              <a:gd name="connsiteX5" fmla="*/ 0 w 1805213"/>
              <a:gd name="connsiteY5" fmla="*/ 70906 h 279549"/>
              <a:gd name="connsiteX0" fmla="*/ 1805213 w 1805213"/>
              <a:gd name="connsiteY0" fmla="*/ 279549 h 279549"/>
              <a:gd name="connsiteX1" fmla="*/ 1778000 w 1805213"/>
              <a:gd name="connsiteY1" fmla="*/ 34620 h 279549"/>
              <a:gd name="connsiteX2" fmla="*/ 1487713 w 1805213"/>
              <a:gd name="connsiteY2" fmla="*/ 7406 h 279549"/>
              <a:gd name="connsiteX3" fmla="*/ 925285 w 1805213"/>
              <a:gd name="connsiteY3" fmla="*/ 79978 h 279549"/>
              <a:gd name="connsiteX4" fmla="*/ 471714 w 1805213"/>
              <a:gd name="connsiteY4" fmla="*/ 243263 h 279549"/>
              <a:gd name="connsiteX5" fmla="*/ 0 w 1805213"/>
              <a:gd name="connsiteY5" fmla="*/ 70906 h 279549"/>
              <a:gd name="connsiteX0" fmla="*/ 1805213 w 1805213"/>
              <a:gd name="connsiteY0" fmla="*/ 281166 h 281166"/>
              <a:gd name="connsiteX1" fmla="*/ 1487713 w 1805213"/>
              <a:gd name="connsiteY1" fmla="*/ 9023 h 281166"/>
              <a:gd name="connsiteX2" fmla="*/ 925285 w 1805213"/>
              <a:gd name="connsiteY2" fmla="*/ 81595 h 281166"/>
              <a:gd name="connsiteX3" fmla="*/ 471714 w 1805213"/>
              <a:gd name="connsiteY3" fmla="*/ 244880 h 281166"/>
              <a:gd name="connsiteX4" fmla="*/ 0 w 1805213"/>
              <a:gd name="connsiteY4" fmla="*/ 72523 h 281166"/>
              <a:gd name="connsiteX0" fmla="*/ 1805213 w 1805213"/>
              <a:gd name="connsiteY0" fmla="*/ 272260 h 272260"/>
              <a:gd name="connsiteX1" fmla="*/ 1487713 w 1805213"/>
              <a:gd name="connsiteY1" fmla="*/ 117 h 272260"/>
              <a:gd name="connsiteX2" fmla="*/ 471714 w 1805213"/>
              <a:gd name="connsiteY2" fmla="*/ 235974 h 272260"/>
              <a:gd name="connsiteX3" fmla="*/ 0 w 1805213"/>
              <a:gd name="connsiteY3" fmla="*/ 63617 h 272260"/>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925 h 226925"/>
              <a:gd name="connsiteX1" fmla="*/ 1197428 w 1805213"/>
              <a:gd name="connsiteY1" fmla="*/ 139 h 226925"/>
              <a:gd name="connsiteX2" fmla="*/ 471714 w 1805213"/>
              <a:gd name="connsiteY2" fmla="*/ 190639 h 226925"/>
              <a:gd name="connsiteX3" fmla="*/ 0 w 1805213"/>
              <a:gd name="connsiteY3" fmla="*/ 18282 h 226925"/>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6888 h 263304"/>
              <a:gd name="connsiteX1" fmla="*/ 1197428 w 1805213"/>
              <a:gd name="connsiteY1" fmla="*/ 102 h 263304"/>
              <a:gd name="connsiteX2" fmla="*/ 335643 w 1805213"/>
              <a:gd name="connsiteY2" fmla="*/ 263174 h 263304"/>
              <a:gd name="connsiteX3" fmla="*/ 0 w 1805213"/>
              <a:gd name="connsiteY3" fmla="*/ 18245 h 263304"/>
              <a:gd name="connsiteX0" fmla="*/ 1805213 w 1805213"/>
              <a:gd name="connsiteY0" fmla="*/ 227360 h 263776"/>
              <a:gd name="connsiteX1" fmla="*/ 1197428 w 1805213"/>
              <a:gd name="connsiteY1" fmla="*/ 574 h 263776"/>
              <a:gd name="connsiteX2" fmla="*/ 335643 w 1805213"/>
              <a:gd name="connsiteY2" fmla="*/ 263646 h 263776"/>
              <a:gd name="connsiteX3" fmla="*/ 0 w 1805213"/>
              <a:gd name="connsiteY3" fmla="*/ 18717 h 263776"/>
              <a:gd name="connsiteX0" fmla="*/ 1805213 w 1805213"/>
              <a:gd name="connsiteY0" fmla="*/ 336010 h 336010"/>
              <a:gd name="connsiteX1" fmla="*/ 1197428 w 1805213"/>
              <a:gd name="connsiteY1" fmla="*/ 367 h 336010"/>
              <a:gd name="connsiteX2" fmla="*/ 335643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36010 h 336010"/>
              <a:gd name="connsiteX1" fmla="*/ 1197428 w 1805213"/>
              <a:gd name="connsiteY1" fmla="*/ 367 h 336010"/>
              <a:gd name="connsiteX2" fmla="*/ 226786 w 1805213"/>
              <a:gd name="connsiteY2" fmla="*/ 263439 h 336010"/>
              <a:gd name="connsiteX3" fmla="*/ 0 w 1805213"/>
              <a:gd name="connsiteY3" fmla="*/ 18510 h 336010"/>
              <a:gd name="connsiteX0" fmla="*/ 1805213 w 1805213"/>
              <a:gd name="connsiteY0" fmla="*/ 317500 h 317500"/>
              <a:gd name="connsiteX1" fmla="*/ 1178887 w 1805213"/>
              <a:gd name="connsiteY1" fmla="*/ 57589 h 317500"/>
              <a:gd name="connsiteX2" fmla="*/ 226786 w 1805213"/>
              <a:gd name="connsiteY2" fmla="*/ 244929 h 317500"/>
              <a:gd name="connsiteX3" fmla="*/ 0 w 1805213"/>
              <a:gd name="connsiteY3" fmla="*/ 0 h 317500"/>
            </a:gdLst>
            <a:ahLst/>
            <a:cxnLst>
              <a:cxn ang="0">
                <a:pos x="connsiteX0" y="connsiteY0"/>
              </a:cxn>
              <a:cxn ang="0">
                <a:pos x="connsiteX1" y="connsiteY1"/>
              </a:cxn>
              <a:cxn ang="0">
                <a:pos x="connsiteX2" y="connsiteY2"/>
              </a:cxn>
              <a:cxn ang="0">
                <a:pos x="connsiteX3" y="connsiteY3"/>
              </a:cxn>
            </a:cxnLst>
            <a:rect l="l" t="t" r="r" b="b"/>
            <a:pathLst>
              <a:path w="1805213" h="317500">
                <a:moveTo>
                  <a:pt x="1805213" y="317500"/>
                </a:moveTo>
                <a:cubicBezTo>
                  <a:pt x="1739067" y="260804"/>
                  <a:pt x="1582566" y="45494"/>
                  <a:pt x="1178887" y="57589"/>
                </a:cubicBezTo>
                <a:cubicBezTo>
                  <a:pt x="820566" y="51541"/>
                  <a:pt x="423267" y="254527"/>
                  <a:pt x="226786" y="244929"/>
                </a:cubicBezTo>
                <a:cubicBezTo>
                  <a:pt x="30305" y="235331"/>
                  <a:pt x="6755" y="199572"/>
                  <a:pt x="0" y="0"/>
                </a:cubicBezTo>
              </a:path>
            </a:pathLst>
          </a:custGeom>
          <a:ln w="28575">
            <a:solidFill>
              <a:schemeClr val="bg1">
                <a:lumMod val="85000"/>
              </a:schemeClr>
            </a:solidFill>
            <a:headEnd type="none"/>
            <a:tailEnd type="triangle" w="lg" len="lg"/>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eaLnBrk="0" hangingPunct="0"/>
            <a:endParaRPr lang="en-US" sz="2400">
              <a:latin typeface="Arial" charset="0"/>
              <a:ea typeface="ＭＳ Ｐゴシック" charset="-128"/>
              <a:cs typeface="ＭＳ Ｐゴシック" charset="-128"/>
            </a:endParaRPr>
          </a:p>
        </p:txBody>
      </p:sp>
      <p:grpSp>
        <p:nvGrpSpPr>
          <p:cNvPr id="62" name="Group 61"/>
          <p:cNvGrpSpPr/>
          <p:nvPr/>
        </p:nvGrpSpPr>
        <p:grpSpPr>
          <a:xfrm>
            <a:off x="2527300" y="1704247"/>
            <a:ext cx="979713" cy="2940307"/>
            <a:chOff x="2340429" y="1324429"/>
            <a:chExt cx="979713" cy="1270171"/>
          </a:xfrm>
        </p:grpSpPr>
        <p:cxnSp>
          <p:nvCxnSpPr>
            <p:cNvPr id="63" name="Straight Connector 62"/>
            <p:cNvCxnSpPr/>
            <p:nvPr/>
          </p:nvCxnSpPr>
          <p:spPr bwMode="auto">
            <a:xfrm>
              <a:off x="2340429" y="1324429"/>
              <a:ext cx="970639" cy="1264337"/>
            </a:xfrm>
            <a:prstGeom prst="line">
              <a:avLst/>
            </a:prstGeom>
            <a:solidFill>
              <a:schemeClr val="accent1"/>
            </a:solidFill>
            <a:ln w="19050" cap="flat" cmpd="sng" algn="ctr">
              <a:solidFill>
                <a:srgbClr val="008000"/>
              </a:solidFill>
              <a:prstDash val="solid"/>
              <a:round/>
              <a:headEnd type="none" w="med" len="med"/>
              <a:tailEnd type="arrow" w="med" len="med"/>
            </a:ln>
            <a:effectLst/>
          </p:spPr>
        </p:cxnSp>
        <p:cxnSp>
          <p:nvCxnSpPr>
            <p:cNvPr id="64" name="Straight Connector 63"/>
            <p:cNvCxnSpPr/>
            <p:nvPr/>
          </p:nvCxnSpPr>
          <p:spPr bwMode="auto">
            <a:xfrm>
              <a:off x="2512786" y="1324429"/>
              <a:ext cx="807356" cy="1270171"/>
            </a:xfrm>
            <a:prstGeom prst="line">
              <a:avLst/>
            </a:prstGeom>
            <a:solidFill>
              <a:schemeClr val="accent1"/>
            </a:solidFill>
            <a:ln w="19050" cap="flat" cmpd="sng" algn="ctr">
              <a:solidFill>
                <a:srgbClr val="008000"/>
              </a:solidFill>
              <a:prstDash val="solid"/>
              <a:round/>
              <a:headEnd type="none" w="med" len="med"/>
              <a:tailEnd type="arrow" w="med" len="med"/>
            </a:ln>
            <a:effectLst/>
          </p:spPr>
        </p:cxnSp>
        <p:cxnSp>
          <p:nvCxnSpPr>
            <p:cNvPr id="65" name="Straight Connector 64"/>
            <p:cNvCxnSpPr/>
            <p:nvPr/>
          </p:nvCxnSpPr>
          <p:spPr bwMode="auto">
            <a:xfrm>
              <a:off x="2984500" y="1324429"/>
              <a:ext cx="326568" cy="1270171"/>
            </a:xfrm>
            <a:prstGeom prst="line">
              <a:avLst/>
            </a:prstGeom>
            <a:solidFill>
              <a:schemeClr val="accent1"/>
            </a:solidFill>
            <a:ln w="19050" cap="flat" cmpd="sng" algn="ctr">
              <a:solidFill>
                <a:srgbClr val="008000"/>
              </a:solidFill>
              <a:prstDash val="solid"/>
              <a:round/>
              <a:headEnd type="none" w="med" len="med"/>
              <a:tailEnd type="arrow" w="med" len="med"/>
            </a:ln>
            <a:effectLst/>
          </p:spPr>
        </p:cxnSp>
        <p:cxnSp>
          <p:nvCxnSpPr>
            <p:cNvPr id="66" name="Straight Connector 65"/>
            <p:cNvCxnSpPr/>
            <p:nvPr/>
          </p:nvCxnSpPr>
          <p:spPr bwMode="auto">
            <a:xfrm>
              <a:off x="2576286" y="1324429"/>
              <a:ext cx="734782" cy="1264337"/>
            </a:xfrm>
            <a:prstGeom prst="line">
              <a:avLst/>
            </a:prstGeom>
            <a:solidFill>
              <a:schemeClr val="accent1"/>
            </a:solidFill>
            <a:ln w="19050" cap="flat" cmpd="sng" algn="ctr">
              <a:solidFill>
                <a:srgbClr val="008000"/>
              </a:solidFill>
              <a:prstDash val="solid"/>
              <a:round/>
              <a:headEnd type="none" w="med" len="med"/>
              <a:tailEnd type="arrow" w="med" len="med"/>
            </a:ln>
            <a:effectLst/>
          </p:spPr>
        </p:cxnSp>
        <p:cxnSp>
          <p:nvCxnSpPr>
            <p:cNvPr id="67" name="Straight Connector 66"/>
            <p:cNvCxnSpPr/>
            <p:nvPr/>
          </p:nvCxnSpPr>
          <p:spPr bwMode="auto">
            <a:xfrm>
              <a:off x="3129643" y="1330263"/>
              <a:ext cx="181425" cy="1264337"/>
            </a:xfrm>
            <a:prstGeom prst="line">
              <a:avLst/>
            </a:prstGeom>
            <a:solidFill>
              <a:schemeClr val="accent1"/>
            </a:solidFill>
            <a:ln w="19050" cap="flat" cmpd="sng" algn="ctr">
              <a:solidFill>
                <a:srgbClr val="008000"/>
              </a:solidFill>
              <a:prstDash val="solid"/>
              <a:round/>
              <a:headEnd type="none" w="med" len="med"/>
              <a:tailEnd type="arrow" w="med" len="med"/>
            </a:ln>
            <a:effectLst/>
          </p:spPr>
        </p:cxnSp>
      </p:grpSp>
      <p:grpSp>
        <p:nvGrpSpPr>
          <p:cNvPr id="68" name="Group 67"/>
          <p:cNvGrpSpPr/>
          <p:nvPr/>
        </p:nvGrpSpPr>
        <p:grpSpPr>
          <a:xfrm>
            <a:off x="2527299" y="2354980"/>
            <a:ext cx="789214" cy="2289575"/>
            <a:chOff x="2340429" y="1324429"/>
            <a:chExt cx="789214" cy="1414589"/>
          </a:xfrm>
        </p:grpSpPr>
        <p:cxnSp>
          <p:nvCxnSpPr>
            <p:cNvPr id="69" name="Straight Connector 68"/>
            <p:cNvCxnSpPr/>
            <p:nvPr/>
          </p:nvCxnSpPr>
          <p:spPr bwMode="auto">
            <a:xfrm>
              <a:off x="2340429" y="1324429"/>
              <a:ext cx="0" cy="1414588"/>
            </a:xfrm>
            <a:prstGeom prst="line">
              <a:avLst/>
            </a:prstGeom>
            <a:solidFill>
              <a:schemeClr val="accent1"/>
            </a:solidFill>
            <a:ln w="19050" cap="flat" cmpd="sng" algn="ctr">
              <a:solidFill>
                <a:srgbClr val="0000FF"/>
              </a:solidFill>
              <a:prstDash val="solid"/>
              <a:round/>
              <a:headEnd type="none" w="med" len="med"/>
              <a:tailEnd type="arrow" w="med" len="med"/>
            </a:ln>
            <a:effectLst/>
          </p:spPr>
        </p:cxnSp>
        <p:cxnSp>
          <p:nvCxnSpPr>
            <p:cNvPr id="70" name="Straight Connector 69"/>
            <p:cNvCxnSpPr/>
            <p:nvPr/>
          </p:nvCxnSpPr>
          <p:spPr bwMode="auto">
            <a:xfrm flipH="1">
              <a:off x="2340429" y="1324429"/>
              <a:ext cx="172357" cy="1406245"/>
            </a:xfrm>
            <a:prstGeom prst="line">
              <a:avLst/>
            </a:prstGeom>
            <a:solidFill>
              <a:schemeClr val="accent1"/>
            </a:solidFill>
            <a:ln w="19050" cap="flat" cmpd="sng" algn="ctr">
              <a:solidFill>
                <a:srgbClr val="0000FF"/>
              </a:solidFill>
              <a:prstDash val="solid"/>
              <a:round/>
              <a:headEnd type="none" w="med" len="med"/>
              <a:tailEnd type="arrow" w="med" len="med"/>
            </a:ln>
            <a:effectLst/>
          </p:spPr>
        </p:cxnSp>
        <p:cxnSp>
          <p:nvCxnSpPr>
            <p:cNvPr id="71" name="Straight Connector 70"/>
            <p:cNvCxnSpPr/>
            <p:nvPr/>
          </p:nvCxnSpPr>
          <p:spPr bwMode="auto">
            <a:xfrm flipH="1">
              <a:off x="2340429" y="1324429"/>
              <a:ext cx="644071" cy="1414589"/>
            </a:xfrm>
            <a:prstGeom prst="line">
              <a:avLst/>
            </a:prstGeom>
            <a:solidFill>
              <a:schemeClr val="accent1"/>
            </a:solidFill>
            <a:ln w="19050" cap="flat" cmpd="sng" algn="ctr">
              <a:solidFill>
                <a:srgbClr val="0000FF"/>
              </a:solidFill>
              <a:prstDash val="solid"/>
              <a:round/>
              <a:headEnd type="none" w="med" len="med"/>
              <a:tailEnd type="arrow" w="med" len="med"/>
            </a:ln>
            <a:effectLst/>
          </p:spPr>
        </p:cxnSp>
        <p:cxnSp>
          <p:nvCxnSpPr>
            <p:cNvPr id="72" name="Straight Connector 71"/>
            <p:cNvCxnSpPr/>
            <p:nvPr/>
          </p:nvCxnSpPr>
          <p:spPr bwMode="auto">
            <a:xfrm flipH="1">
              <a:off x="2340429" y="1324429"/>
              <a:ext cx="235857" cy="1406245"/>
            </a:xfrm>
            <a:prstGeom prst="line">
              <a:avLst/>
            </a:prstGeom>
            <a:solidFill>
              <a:schemeClr val="accent1"/>
            </a:solidFill>
            <a:ln w="19050" cap="flat" cmpd="sng" algn="ctr">
              <a:solidFill>
                <a:srgbClr val="0000FF"/>
              </a:solidFill>
              <a:prstDash val="solid"/>
              <a:round/>
              <a:headEnd type="none" w="med" len="med"/>
              <a:tailEnd type="arrow" w="med" len="med"/>
            </a:ln>
            <a:effectLst/>
          </p:spPr>
        </p:cxnSp>
        <p:cxnSp>
          <p:nvCxnSpPr>
            <p:cNvPr id="73" name="Straight Connector 72"/>
            <p:cNvCxnSpPr/>
            <p:nvPr/>
          </p:nvCxnSpPr>
          <p:spPr bwMode="auto">
            <a:xfrm flipH="1">
              <a:off x="2340429" y="1330263"/>
              <a:ext cx="789214" cy="1400410"/>
            </a:xfrm>
            <a:prstGeom prst="line">
              <a:avLst/>
            </a:prstGeom>
            <a:solidFill>
              <a:schemeClr val="accent1"/>
            </a:solidFill>
            <a:ln w="19050" cap="flat" cmpd="sng" algn="ctr">
              <a:solidFill>
                <a:srgbClr val="0000FF"/>
              </a:solidFill>
              <a:prstDash val="solid"/>
              <a:round/>
              <a:headEnd type="none" w="med" len="med"/>
              <a:tailEnd type="arrow" w="med" len="med"/>
            </a:ln>
            <a:effectLst/>
          </p:spPr>
        </p:cxnSp>
      </p:grpSp>
      <p:pic>
        <p:nvPicPr>
          <p:cNvPr id="74" name="Picture 73"/>
          <p:cNvPicPr>
            <a:picLocks noChangeAspect="1"/>
          </p:cNvPicPr>
          <p:nvPr/>
        </p:nvPicPr>
        <p:blipFill rotWithShape="1">
          <a:blip r:embed="rId3"/>
          <a:srcRect t="53564" r="59980"/>
          <a:stretch/>
        </p:blipFill>
        <p:spPr>
          <a:xfrm>
            <a:off x="6711145" y="3167648"/>
            <a:ext cx="1657481" cy="2116148"/>
          </a:xfrm>
          <a:prstGeom prst="rect">
            <a:avLst/>
          </a:prstGeom>
        </p:spPr>
      </p:pic>
      <p:pic>
        <p:nvPicPr>
          <p:cNvPr id="58" name="Picture 57"/>
          <p:cNvPicPr>
            <a:picLocks noChangeAspect="1"/>
          </p:cNvPicPr>
          <p:nvPr/>
        </p:nvPicPr>
        <p:blipFill>
          <a:blip r:embed="rId4"/>
          <a:stretch>
            <a:fillRect/>
          </a:stretch>
        </p:blipFill>
        <p:spPr>
          <a:xfrm>
            <a:off x="10125874" y="23019"/>
            <a:ext cx="2066125" cy="662781"/>
          </a:xfrm>
          <a:prstGeom prst="rect">
            <a:avLst/>
          </a:prstGeom>
        </p:spPr>
      </p:pic>
      <p:sp>
        <p:nvSpPr>
          <p:cNvPr id="75" name="Title 1"/>
          <p:cNvSpPr txBox="1">
            <a:spLocks/>
          </p:cNvSpPr>
          <p:nvPr/>
        </p:nvSpPr>
        <p:spPr>
          <a:xfrm>
            <a:off x="1" y="-7801"/>
            <a:ext cx="12191998" cy="685800"/>
          </a:xfrm>
          <a:prstGeom prst="rect">
            <a:avLst/>
          </a:prstGeom>
        </p:spPr>
        <p:txBody>
          <a:bodyPr vert="horz" anchor="ctr">
            <a:normAutofit/>
          </a:bodyPr>
          <a:lstStyle>
            <a:lvl1pPr algn="l" rtl="0" eaLnBrk="1" latinLnBrk="0" hangingPunct="1">
              <a:spcBef>
                <a:spcPct val="0"/>
              </a:spcBef>
              <a:buNone/>
              <a:defRPr kumimoji="0" sz="3600" kern="1200">
                <a:solidFill>
                  <a:schemeClr val="tx2"/>
                </a:solidFill>
                <a:latin typeface="+mj-lt"/>
                <a:ea typeface="+mj-ea"/>
                <a:cs typeface="+mj-cs"/>
              </a:defRPr>
            </a:lvl1pPr>
          </a:lstStyle>
          <a:p>
            <a:pPr fontAlgn="auto">
              <a:spcAft>
                <a:spcPts val="0"/>
              </a:spcAft>
            </a:pPr>
            <a:r>
              <a:rPr lang="en-US" sz="3200"/>
              <a:t>En</a:t>
            </a:r>
            <a:r>
              <a:rPr lang="en-US" sz="3200" dirty="0"/>
              <a:t>-GARD: Generalized Analog Regression Downscaling</a:t>
            </a:r>
          </a:p>
        </p:txBody>
      </p:sp>
    </p:spTree>
    <p:extLst>
      <p:ext uri="{BB962C8B-B14F-4D97-AF65-F5344CB8AC3E}">
        <p14:creationId xmlns:p14="http://schemas.microsoft.com/office/powerpoint/2010/main" val="349785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6" grpId="0"/>
      <p:bldP spid="13" grpId="0" animBg="1"/>
      <p:bldP spid="46" grpId="0" animBg="1"/>
      <p:bldP spid="53" grpId="0" animBg="1"/>
      <p:bldP spid="54" grpId="0" animBg="1"/>
      <p:bldP spid="55"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GARD Ensemble Member</a:t>
            </a:r>
          </a:p>
        </p:txBody>
      </p:sp>
      <p:pic>
        <p:nvPicPr>
          <p:cNvPr id="5" name="Picture 4"/>
          <p:cNvPicPr>
            <a:picLocks noChangeAspect="1"/>
          </p:cNvPicPr>
          <p:nvPr/>
        </p:nvPicPr>
        <p:blipFill>
          <a:blip r:embed="rId3"/>
          <a:stretch>
            <a:fillRect/>
          </a:stretch>
        </p:blipFill>
        <p:spPr>
          <a:xfrm>
            <a:off x="1130300" y="838200"/>
            <a:ext cx="9931400" cy="3441700"/>
          </a:xfrm>
          <a:prstGeom prst="rect">
            <a:avLst/>
          </a:prstGeom>
        </p:spPr>
      </p:pic>
      <p:pic>
        <p:nvPicPr>
          <p:cNvPr id="4" name="Picture 3"/>
          <p:cNvPicPr>
            <a:picLocks noChangeAspect="1"/>
          </p:cNvPicPr>
          <p:nvPr/>
        </p:nvPicPr>
        <p:blipFill>
          <a:blip r:embed="rId4"/>
          <a:stretch>
            <a:fillRect/>
          </a:stretch>
        </p:blipFill>
        <p:spPr>
          <a:xfrm>
            <a:off x="10125874" y="23019"/>
            <a:ext cx="2066125" cy="662781"/>
          </a:xfrm>
          <a:prstGeom prst="rect">
            <a:avLst/>
          </a:prstGeom>
        </p:spPr>
      </p:pic>
    </p:spTree>
    <p:extLst>
      <p:ext uri="{BB962C8B-B14F-4D97-AF65-F5344CB8AC3E}">
        <p14:creationId xmlns:p14="http://schemas.microsoft.com/office/powerpoint/2010/main" val="41965420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52534</TotalTime>
  <Words>2016</Words>
  <Application>Microsoft Macintosh PowerPoint</Application>
  <PresentationFormat>Widescreen</PresentationFormat>
  <Paragraphs>340</Paragraphs>
  <Slides>20</Slides>
  <Notes>19</Notes>
  <HiddenSlides>5</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ＭＳ Ｐゴシック</vt:lpstr>
      <vt:lpstr>Anonymous Pro</vt:lpstr>
      <vt:lpstr>Arial</vt:lpstr>
      <vt:lpstr>Comic Sans MS</vt:lpstr>
      <vt:lpstr>Georgia</vt:lpstr>
      <vt:lpstr>Mangal</vt:lpstr>
      <vt:lpstr>Panton Light Caps</vt:lpstr>
      <vt:lpstr>Trebuchet MS</vt:lpstr>
      <vt:lpstr>Wingdings 2</vt:lpstr>
      <vt:lpstr>Default Design</vt:lpstr>
      <vt:lpstr>1_Urban</vt:lpstr>
      <vt:lpstr>PowerPoint Presentation</vt:lpstr>
      <vt:lpstr>Outline</vt:lpstr>
      <vt:lpstr>Characterizing and Reducing Uncertainty</vt:lpstr>
      <vt:lpstr>Rescaling GCM in topographically complex regions</vt:lpstr>
      <vt:lpstr>Reproducing historical climate is relatively easy</vt:lpstr>
      <vt:lpstr>Downscaling Method Complexity</vt:lpstr>
      <vt:lpstr>En-GARD: Generalized Analog Regression Downscaling</vt:lpstr>
      <vt:lpstr>PowerPoint Presentation</vt:lpstr>
      <vt:lpstr>Building a GARD Ensemble Member</vt:lpstr>
      <vt:lpstr>PowerPoint Presentation</vt:lpstr>
      <vt:lpstr>Large ensemble of downscaled data</vt:lpstr>
      <vt:lpstr>Examining ensemble structure </vt:lpstr>
      <vt:lpstr>Sensitivity changes by metric and location</vt:lpstr>
      <vt:lpstr>Nextgen En-GARD</vt:lpstr>
      <vt:lpstr>Chain-of-Models Tool Kit</vt:lpstr>
      <vt:lpstr>Research Ensemble</vt:lpstr>
      <vt:lpstr>Sample results</vt:lpstr>
      <vt:lpstr>Sample results</vt:lpstr>
      <vt:lpstr>Next steps for the storylines project</vt:lpstr>
      <vt:lpstr>LOCA talking points</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Martyn Clark</dc:creator>
  <cp:lastModifiedBy>Joe Hamman</cp:lastModifiedBy>
  <cp:revision>1608</cp:revision>
  <cp:lastPrinted>2014-08-25T17:36:34Z</cp:lastPrinted>
  <dcterms:created xsi:type="dcterms:W3CDTF">2005-12-13T01:02:29Z</dcterms:created>
  <dcterms:modified xsi:type="dcterms:W3CDTF">2018-08-30T06:12:16Z</dcterms:modified>
</cp:coreProperties>
</file>